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7"/>
  </p:notesMasterIdLst>
  <p:handoutMasterIdLst>
    <p:handoutMasterId r:id="rId28"/>
  </p:handoutMasterIdLst>
  <p:sldIdLst>
    <p:sldId id="256" r:id="rId2"/>
    <p:sldId id="309" r:id="rId3"/>
    <p:sldId id="259" r:id="rId4"/>
    <p:sldId id="262" r:id="rId5"/>
    <p:sldId id="307" r:id="rId6"/>
    <p:sldId id="269" r:id="rId7"/>
    <p:sldId id="284" r:id="rId8"/>
    <p:sldId id="290" r:id="rId9"/>
    <p:sldId id="291" r:id="rId10"/>
    <p:sldId id="289" r:id="rId11"/>
    <p:sldId id="295" r:id="rId12"/>
    <p:sldId id="296" r:id="rId13"/>
    <p:sldId id="297" r:id="rId14"/>
    <p:sldId id="298" r:id="rId15"/>
    <p:sldId id="293" r:id="rId16"/>
    <p:sldId id="294" r:id="rId17"/>
    <p:sldId id="288" r:id="rId18"/>
    <p:sldId id="301" r:id="rId19"/>
    <p:sldId id="306" r:id="rId20"/>
    <p:sldId id="303" r:id="rId21"/>
    <p:sldId id="312" r:id="rId22"/>
    <p:sldId id="311" r:id="rId23"/>
    <p:sldId id="305" r:id="rId24"/>
    <p:sldId id="308" r:id="rId25"/>
    <p:sldId id="299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David CLM" panose="02000603000000000000" pitchFamily="2" charset="-79"/>
      <p:regular r:id="rId33"/>
      <p:bold r:id="rId34"/>
      <p:italic r:id="rId35"/>
      <p:boldItalic r:id="rId36"/>
    </p:embeddedFont>
    <p:embeddedFont>
      <p:font typeface="Montserrat" panose="00000500000000000000" pitchFamily="50" charset="0"/>
      <p:regular r:id="rId37"/>
      <p:bold r:id="rId38"/>
      <p:italic r:id="rId39"/>
      <p:boldItalic r:id="rId40"/>
    </p:embeddedFont>
    <p:embeddedFont>
      <p:font typeface="Bahnschrift SemiCondensed" panose="020B0502040204020203" pitchFamily="34" charset="0"/>
      <p:regular r:id="rId41"/>
      <p:bold r:id="rId42"/>
    </p:embeddedFont>
    <p:embeddedFont>
      <p:font typeface="Droid Serif" panose="02020600060500020200" pitchFamily="18" charset="0"/>
      <p:regular r:id="rId43"/>
      <p:bold r:id="rId44"/>
      <p:italic r:id="rId45"/>
      <p:boldItalic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" id="{B84F818D-8A33-4927-8625-9294C8AF3AC3}">
          <p14:sldIdLst>
            <p14:sldId id="256"/>
            <p14:sldId id="309"/>
          </p14:sldIdLst>
        </p14:section>
        <p14:section name="Dataverse Project" id="{19C398CD-B5DB-4B6A-A002-DE32EDC763A2}">
          <p14:sldIdLst>
            <p14:sldId id="259"/>
            <p14:sldId id="262"/>
            <p14:sldId id="307"/>
            <p14:sldId id="269"/>
          </p14:sldIdLst>
        </p14:section>
        <p14:section name="L'outil Dataverse" id="{3E0FEF5F-90F7-4FE2-ADFB-CBA028900DE5}">
          <p14:sldIdLst>
            <p14:sldId id="284"/>
            <p14:sldId id="290"/>
            <p14:sldId id="291"/>
            <p14:sldId id="289"/>
            <p14:sldId id="295"/>
            <p14:sldId id="296"/>
            <p14:sldId id="297"/>
            <p14:sldId id="298"/>
            <p14:sldId id="293"/>
            <p14:sldId id="294"/>
          </p14:sldIdLst>
        </p14:section>
        <p14:section name="Communauté &amp; Extensions" id="{7B168091-2C95-40F8-9890-82D4798B445C}">
          <p14:sldIdLst>
            <p14:sldId id="288"/>
            <p14:sldId id="301"/>
            <p14:sldId id="306"/>
            <p14:sldId id="303"/>
            <p14:sldId id="312"/>
            <p14:sldId id="311"/>
          </p14:sldIdLst>
        </p14:section>
        <p14:section name="Bilan" id="{E5A8DEDC-27FD-4B13-9DAF-0971B0642FAC}">
          <p14:sldIdLst>
            <p14:sldId id="305"/>
            <p14:sldId id="30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E00"/>
    <a:srgbClr val="ABD100"/>
    <a:srgbClr val="FFFFFF"/>
    <a:srgbClr val="E68E00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F4FE5EA-4CDC-4AD6-BEEA-FEC40D0202E9}">
  <a:tblStyle styleId="{8F4FE5EA-4CDC-4AD6-BEEA-FEC40D0202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22" autoAdjust="0"/>
    <p:restoredTop sz="94717" autoAdjust="0"/>
  </p:normalViewPr>
  <p:slideViewPr>
    <p:cSldViewPr snapToGrid="0">
      <p:cViewPr>
        <p:scale>
          <a:sx n="100" d="100"/>
          <a:sy n="100" d="100"/>
        </p:scale>
        <p:origin x="658" y="1186"/>
      </p:cViewPr>
      <p:guideLst/>
    </p:cSldViewPr>
  </p:slideViewPr>
  <p:outlineViewPr>
    <p:cViewPr>
      <p:scale>
        <a:sx n="33" d="100"/>
        <a:sy n="33" d="100"/>
      </p:scale>
      <p:origin x="0" y="-10339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133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7F4E3-3A71-48DC-ABF3-E4E66D8CEDF3}" type="datetimeFigureOut">
              <a:rPr lang="fr-FR" smtClean="0"/>
              <a:t>11/09/2019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2A2E1-C808-4251-8EAF-2F3896A31F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57548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jp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8608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281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218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1201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499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9972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F9E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152400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849967" y="1803400"/>
            <a:ext cx="5444067" cy="13482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5000">
                <a:solidFill>
                  <a:srgbClr val="43434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9E00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188150" y="1700402"/>
            <a:ext cx="6767701" cy="9371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5000" b="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505901"/>
            <a:ext cx="7772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-125" y="4337850"/>
            <a:ext cx="9144000" cy="8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nverse" preserve="1" userDrawn="1">
  <p:cSld name="1_Blank inverse">
    <p:bg>
      <p:bgPr>
        <a:solidFill>
          <a:srgbClr val="434343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609" b="3815"/>
          <a:stretch/>
        </p:blipFill>
        <p:spPr>
          <a:xfrm>
            <a:off x="0" y="-7211"/>
            <a:ext cx="9144000" cy="5150711"/>
          </a:xfrm>
          <a:prstGeom prst="rect">
            <a:avLst/>
          </a:prstGeom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" name="Google Shape;14;p3"/>
          <p:cNvSpPr txBox="1">
            <a:spLocks noGrp="1"/>
          </p:cNvSpPr>
          <p:nvPr>
            <p:ph type="ctrTitle"/>
          </p:nvPr>
        </p:nvSpPr>
        <p:spPr>
          <a:xfrm>
            <a:off x="1188150" y="1700402"/>
            <a:ext cx="6767701" cy="9371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5000" b="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0"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sp>
        <p:nvSpPr>
          <p:cNvPr id="6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505901"/>
            <a:ext cx="7772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13;p3"/>
          <p:cNvSpPr/>
          <p:nvPr userDrawn="1"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7195574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rgbClr val="434343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 cmpd="sng">
            <a:solidFill>
              <a:srgbClr val="FF9E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037600" y="2161800"/>
            <a:ext cx="50688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ctr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 i="1">
                <a:solidFill>
                  <a:srgbClr val="CCCCCC"/>
                </a:solidFill>
              </a:defRPr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 i="1">
                <a:solidFill>
                  <a:srgbClr val="CCCCCC"/>
                </a:solidFill>
              </a:defRPr>
            </a:lvl2pPr>
            <a:lvl3pPr marL="1371600" lvl="2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i="1">
                <a:solidFill>
                  <a:srgbClr val="CCCCCC"/>
                </a:solidFill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>
                <a:solidFill>
                  <a:srgbClr val="CCCCCC"/>
                </a:solidFill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>
                <a:solidFill>
                  <a:srgbClr val="CCCCCC"/>
                </a:solidFill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■"/>
              <a:defRPr i="1">
                <a:solidFill>
                  <a:srgbClr val="CCCCCC"/>
                </a:solidFill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●"/>
              <a:defRPr i="1">
                <a:solidFill>
                  <a:srgbClr val="CCCCCC"/>
                </a:solidFill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○"/>
              <a:defRPr i="1">
                <a:solidFill>
                  <a:srgbClr val="CCCCCC"/>
                </a:solidFill>
              </a:defRPr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■"/>
              <a:defRPr i="1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3853200" y="293593"/>
            <a:ext cx="14376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>
              <a:solidFill>
                <a:srgbClr val="FF9E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-125" y="4337850"/>
            <a:ext cx="9144000" cy="8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rgbClr val="FF9E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241650" y="91566"/>
            <a:ext cx="2660700" cy="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916650" y="950850"/>
            <a:ext cx="7310700" cy="32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⊡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rgbClr val="FF9E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241650" y="91566"/>
            <a:ext cx="2660700" cy="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53900" y="971550"/>
            <a:ext cx="2440500" cy="32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3319596" y="971550"/>
            <a:ext cx="2440500" cy="32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3"/>
          </p:nvPr>
        </p:nvSpPr>
        <p:spPr>
          <a:xfrm>
            <a:off x="5885292" y="971550"/>
            <a:ext cx="2440500" cy="32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3241650" y="91566"/>
            <a:ext cx="2660700" cy="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rgbClr val="FF9E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558125" y="550425"/>
            <a:ext cx="8028198" cy="4042637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44041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02146" y="38"/>
                </a:lnTo>
              </a:path>
            </a:pathLst>
          </a:custGeom>
          <a:noFill/>
          <a:ln w="76200" cap="flat" cmpd="sng">
            <a:solidFill>
              <a:srgbClr val="FF9E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nverse">
  <p:cSld name="BLANK_1">
    <p:bg>
      <p:bgPr>
        <a:solidFill>
          <a:srgbClr val="434343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558125" y="550425"/>
            <a:ext cx="8028198" cy="4042637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44041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02146" y="38"/>
                </a:lnTo>
              </a:path>
            </a:pathLst>
          </a:custGeom>
          <a:noFill/>
          <a:ln w="76200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241650" y="91566"/>
            <a:ext cx="2660700" cy="7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16650" y="950850"/>
            <a:ext cx="7310700" cy="32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Droid Serif"/>
              <a:buChar char="⊡"/>
              <a:defRPr sz="30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Droid Serif"/>
              <a:buChar char="□"/>
              <a:defRPr sz="24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Droid Serif"/>
              <a:buChar char="■"/>
              <a:defRPr sz="24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Droid Serif"/>
              <a:buChar char="●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Droid Serif"/>
              <a:buChar char="○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■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●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○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■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800" b="1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buNone/>
              <a:defRPr sz="800" b="1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buNone/>
              <a:defRPr sz="800" b="1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buNone/>
              <a:defRPr sz="800" b="1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buNone/>
              <a:defRPr sz="800" b="1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buNone/>
              <a:defRPr sz="800" b="1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buNone/>
              <a:defRPr sz="800" b="1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buNone/>
              <a:defRPr sz="800" b="1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buNone/>
              <a:defRPr sz="800" b="1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pic>
        <p:nvPicPr>
          <p:cNvPr id="5" name="Picture 2" descr="Licence Creative Commons"/>
          <p:cNvPicPr>
            <a:picLocks noChangeAspect="1" noChangeArrowheads="1"/>
          </p:cNvPicPr>
          <p:nvPr userDrawn="1"/>
        </p:nvPicPr>
        <p:blipFill>
          <a:blip r:embed="rId11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5339" y="4978165"/>
            <a:ext cx="762000" cy="1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9" r:id="rId3"/>
    <p:sldLayoutId id="2147483650" r:id="rId4"/>
    <p:sldLayoutId id="2147483651" r:id="rId5"/>
    <p:sldLayoutId id="2147483653" r:id="rId6"/>
    <p:sldLayoutId id="2147483654" r:id="rId7"/>
    <p:sldLayoutId id="2147483656" r:id="rId8"/>
    <p:sldLayoutId id="2147483657" r:id="rId9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nds-nectar-rds.org.au/fair-tool" TargetMode="External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IQSS/dataverse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2k864dQ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ta.inra.fr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2mcNWQQ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ta.inra.fr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hyperlink" Target="mailto:dimitri.szabo@inra.fr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legalcod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hyperlink" Target="http://www.slidescarnival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2296350" y="1991850"/>
            <a:ext cx="4551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Un aperçu de Dataverse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271" y="214800"/>
            <a:ext cx="613595" cy="940374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5628294" y="4770275"/>
            <a:ext cx="35157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b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Dimitri </a:t>
            </a:r>
            <a:r>
              <a:rPr lang="fr-FR" sz="1000" b="1" dirty="0" smtClean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Szabo - RDA France 2019 - 12/09/2019 Paris</a:t>
            </a:r>
            <a:endParaRPr lang="fr-FR" sz="1000" b="1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6" name="Picture 2" descr="RÃ©sultat de recherche d'images pour &quot;RDA FRANCE national node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1" y="4437875"/>
            <a:ext cx="2296350" cy="66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JAMAIS 2 DATAVERSES SANS 3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>
          <a:xfrm>
            <a:off x="4012172" y="777670"/>
            <a:ext cx="4826164" cy="3241800"/>
          </a:xfrm>
        </p:spPr>
        <p:txBody>
          <a:bodyPr/>
          <a:lstStyle/>
          <a:p>
            <a:r>
              <a:rPr lang="en-US" dirty="0" smtClean="0">
                <a:latin typeface="+mj-lt"/>
              </a:rPr>
              <a:t>Un </a:t>
            </a:r>
            <a:r>
              <a:rPr lang="en-US" b="1" dirty="0">
                <a:solidFill>
                  <a:srgbClr val="FF9E00"/>
                </a:solidFill>
                <a:latin typeface="+mj-lt"/>
              </a:rPr>
              <a:t>DATAVERSE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(</a:t>
            </a:r>
            <a:r>
              <a:rPr lang="en-US" b="1" dirty="0" smtClean="0">
                <a:solidFill>
                  <a:srgbClr val="FF9E00"/>
                </a:solidFill>
                <a:latin typeface="+mj-lt"/>
              </a:rPr>
              <a:t>Collection</a:t>
            </a:r>
            <a:r>
              <a:rPr lang="en-US" dirty="0" smtClean="0">
                <a:latin typeface="+mj-lt"/>
              </a:rPr>
              <a:t>) </a:t>
            </a:r>
            <a:r>
              <a:rPr lang="en-US" dirty="0" err="1" smtClean="0">
                <a:latin typeface="+mj-lt"/>
              </a:rPr>
              <a:t>contient</a:t>
            </a:r>
            <a:r>
              <a:rPr lang="en-US" dirty="0" smtClean="0">
                <a:latin typeface="+mj-lt"/>
              </a:rPr>
              <a:t> des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+mj-lt"/>
              </a:rPr>
              <a:t>DATASETS</a:t>
            </a:r>
            <a:r>
              <a:rPr lang="en-US" dirty="0" smtClean="0">
                <a:latin typeface="+mj-lt"/>
              </a:rPr>
              <a:t> (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  <a:latin typeface="+mj-lt"/>
              </a:rPr>
              <a:t>jeux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+mj-lt"/>
              </a:rPr>
              <a:t> de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  <a:latin typeface="+mj-lt"/>
              </a:rPr>
              <a:t>données</a:t>
            </a:r>
            <a:r>
              <a:rPr lang="en-US" dirty="0" smtClean="0">
                <a:latin typeface="+mj-lt"/>
              </a:rPr>
              <a:t>).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Un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+mj-lt"/>
              </a:rPr>
              <a:t>DATASET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contient</a:t>
            </a:r>
            <a:r>
              <a:rPr lang="en-US" dirty="0" smtClean="0">
                <a:latin typeface="+mj-lt"/>
              </a:rPr>
              <a:t> des </a:t>
            </a:r>
            <a:r>
              <a:rPr lang="en-US" b="1" dirty="0" smtClean="0">
                <a:solidFill>
                  <a:schemeClr val="tx2">
                    <a:lumMod val="50000"/>
                  </a:schemeClr>
                </a:solidFill>
                <a:latin typeface="+mj-lt"/>
              </a:rPr>
              <a:t>FICHIERS</a:t>
            </a:r>
            <a:r>
              <a:rPr lang="en-US" dirty="0" smtClean="0">
                <a:latin typeface="+mj-lt"/>
              </a:rPr>
              <a:t> (</a:t>
            </a:r>
            <a:r>
              <a:rPr lang="en-US" dirty="0" err="1" smtClean="0">
                <a:latin typeface="+mj-lt"/>
              </a:rPr>
              <a:t>données</a:t>
            </a:r>
            <a:r>
              <a:rPr lang="en-US" dirty="0" smtClean="0">
                <a:latin typeface="+mj-lt"/>
              </a:rPr>
              <a:t>, documentation, code, …)</a:t>
            </a:r>
            <a:endParaRPr lang="fr-FR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grpSp>
        <p:nvGrpSpPr>
          <p:cNvPr id="7" name="Groupe 6"/>
          <p:cNvGrpSpPr/>
          <p:nvPr/>
        </p:nvGrpSpPr>
        <p:grpSpPr>
          <a:xfrm>
            <a:off x="464364" y="950850"/>
            <a:ext cx="3831286" cy="3713498"/>
            <a:chOff x="3450096" y="1571792"/>
            <a:chExt cx="3831286" cy="3713498"/>
          </a:xfrm>
          <a:solidFill>
            <a:schemeClr val="bg1"/>
          </a:solidFill>
        </p:grpSpPr>
        <p:sp>
          <p:nvSpPr>
            <p:cNvPr id="8" name="Flèche droite 7"/>
            <p:cNvSpPr/>
            <p:nvPr/>
          </p:nvSpPr>
          <p:spPr>
            <a:xfrm rot="3936412">
              <a:off x="5376937" y="2353316"/>
              <a:ext cx="690950" cy="28088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 b="1" dirty="0"/>
            </a:p>
          </p:txBody>
        </p:sp>
        <p:sp>
          <p:nvSpPr>
            <p:cNvPr id="9" name="Cube 8"/>
            <p:cNvSpPr/>
            <p:nvPr/>
          </p:nvSpPr>
          <p:spPr>
            <a:xfrm>
              <a:off x="5224144" y="2928263"/>
              <a:ext cx="1242565" cy="474134"/>
            </a:xfrm>
            <a:prstGeom prst="cube">
              <a:avLst/>
            </a:prstGeom>
            <a:grpFill/>
            <a:ln w="19050">
              <a:solidFill>
                <a:srgbClr val="E68E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endParaRPr lang="fr-FR" sz="1350" dirty="0">
                <a:solidFill>
                  <a:srgbClr val="E68E00"/>
                </a:solidFill>
              </a:endParaRPr>
            </a:p>
          </p:txBody>
        </p:sp>
        <p:sp>
          <p:nvSpPr>
            <p:cNvPr id="10" name="Flèche droite 9"/>
            <p:cNvSpPr/>
            <p:nvPr/>
          </p:nvSpPr>
          <p:spPr>
            <a:xfrm rot="7272664">
              <a:off x="3947212" y="2362536"/>
              <a:ext cx="751784" cy="28254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 b="1" dirty="0"/>
            </a:p>
          </p:txBody>
        </p:sp>
        <p:sp>
          <p:nvSpPr>
            <p:cNvPr id="11" name="Cube 10"/>
            <p:cNvSpPr/>
            <p:nvPr/>
          </p:nvSpPr>
          <p:spPr>
            <a:xfrm>
              <a:off x="4383885" y="1571792"/>
              <a:ext cx="1413946" cy="521267"/>
            </a:xfrm>
            <a:prstGeom prst="cube">
              <a:avLst/>
            </a:prstGeom>
            <a:grpFill/>
            <a:ln w="19050">
              <a:solidFill>
                <a:srgbClr val="E68E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r>
                <a:rPr lang="fr-FR" b="1" dirty="0">
                  <a:solidFill>
                    <a:srgbClr val="E68E00"/>
                  </a:solidFill>
                </a:rPr>
                <a:t>Dataverse</a:t>
              </a:r>
              <a:endParaRPr lang="fr-FR" sz="1350" b="1" dirty="0">
                <a:solidFill>
                  <a:srgbClr val="E68E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470323" y="2390691"/>
              <a:ext cx="1106914" cy="3138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050" dirty="0"/>
                <a:t>Contient 0 - n</a:t>
              </a:r>
            </a:p>
          </p:txBody>
        </p:sp>
        <p:sp>
          <p:nvSpPr>
            <p:cNvPr id="13" name="Cube 12"/>
            <p:cNvSpPr/>
            <p:nvPr/>
          </p:nvSpPr>
          <p:spPr>
            <a:xfrm>
              <a:off x="5361656" y="3069520"/>
              <a:ext cx="1242565" cy="474134"/>
            </a:xfrm>
            <a:prstGeom prst="cube">
              <a:avLst/>
            </a:prstGeom>
            <a:grpFill/>
            <a:ln w="19050">
              <a:solidFill>
                <a:srgbClr val="E68E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endParaRPr lang="fr-FR" sz="1350" dirty="0">
                <a:solidFill>
                  <a:srgbClr val="E68E00"/>
                </a:solidFill>
              </a:endParaRPr>
            </a:p>
          </p:txBody>
        </p:sp>
        <p:sp>
          <p:nvSpPr>
            <p:cNvPr id="14" name="Cube 13"/>
            <p:cNvSpPr/>
            <p:nvPr/>
          </p:nvSpPr>
          <p:spPr>
            <a:xfrm>
              <a:off x="5499169" y="3210776"/>
              <a:ext cx="1242565" cy="474134"/>
            </a:xfrm>
            <a:prstGeom prst="cube">
              <a:avLst/>
            </a:prstGeom>
            <a:grpFill/>
            <a:ln w="19050">
              <a:solidFill>
                <a:srgbClr val="E68E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r>
                <a:rPr lang="fr-FR" sz="1200" dirty="0">
                  <a:solidFill>
                    <a:srgbClr val="E68E00"/>
                  </a:solidFill>
                </a:rPr>
                <a:t>Dataverse</a:t>
              </a:r>
              <a:endParaRPr lang="fr-FR" sz="1350" dirty="0">
                <a:solidFill>
                  <a:srgbClr val="E68E00"/>
                </a:solidFill>
              </a:endParaRPr>
            </a:p>
          </p:txBody>
        </p:sp>
        <p:sp>
          <p:nvSpPr>
            <p:cNvPr id="15" name="Flèche droite 14"/>
            <p:cNvSpPr/>
            <p:nvPr/>
          </p:nvSpPr>
          <p:spPr>
            <a:xfrm rot="7272664">
              <a:off x="5682918" y="3788332"/>
              <a:ext cx="267178" cy="22521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 b="1" dirty="0"/>
            </a:p>
          </p:txBody>
        </p:sp>
        <p:sp>
          <p:nvSpPr>
            <p:cNvPr id="16" name="Cube 15"/>
            <p:cNvSpPr/>
            <p:nvPr/>
          </p:nvSpPr>
          <p:spPr>
            <a:xfrm>
              <a:off x="6102492" y="4085605"/>
              <a:ext cx="1178890" cy="474134"/>
            </a:xfrm>
            <a:prstGeom prst="cube">
              <a:avLst/>
            </a:prstGeom>
            <a:grpFill/>
            <a:ln w="19050">
              <a:solidFill>
                <a:srgbClr val="E68E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r>
                <a:rPr lang="fr-FR" sz="1200" dirty="0">
                  <a:solidFill>
                    <a:srgbClr val="E68E00"/>
                  </a:solidFill>
                </a:rPr>
                <a:t>Dataverse</a:t>
              </a:r>
              <a:endParaRPr lang="fr-FR" sz="1350" dirty="0">
                <a:solidFill>
                  <a:srgbClr val="E68E00"/>
                </a:solidFill>
              </a:endParaRPr>
            </a:p>
          </p:txBody>
        </p:sp>
        <p:sp>
          <p:nvSpPr>
            <p:cNvPr id="17" name="Flèche droite 16"/>
            <p:cNvSpPr/>
            <p:nvPr/>
          </p:nvSpPr>
          <p:spPr>
            <a:xfrm rot="3110455">
              <a:off x="6112394" y="3788331"/>
              <a:ext cx="267178" cy="22521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 b="1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186721" y="4823625"/>
              <a:ext cx="457191" cy="461665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fr" sz="2400" b="1" dirty="0" smtClean="0">
                  <a:solidFill>
                    <a:schemeClr val="tx2">
                      <a:lumMod val="50000"/>
                    </a:schemeClr>
                  </a:solidFill>
                </a:rPr>
                <a:t>…</a:t>
              </a:r>
              <a:endParaRPr lang="fr-FR" sz="24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367359" y="4823625"/>
              <a:ext cx="493712" cy="461665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fr" sz="2400" b="1" dirty="0">
                  <a:solidFill>
                    <a:srgbClr val="E68E00"/>
                  </a:solidFill>
                </a:rPr>
                <a:t>…</a:t>
              </a:r>
              <a:endParaRPr lang="fr-FR" sz="2400" b="1" dirty="0">
                <a:solidFill>
                  <a:srgbClr val="E68E00"/>
                </a:solidFill>
              </a:endParaRPr>
            </a:p>
          </p:txBody>
        </p:sp>
        <p:sp>
          <p:nvSpPr>
            <p:cNvPr id="20" name="Flèche droite 19"/>
            <p:cNvSpPr/>
            <p:nvPr/>
          </p:nvSpPr>
          <p:spPr>
            <a:xfrm rot="5400000">
              <a:off x="6472881" y="4681291"/>
              <a:ext cx="267177" cy="20165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 b="1" dirty="0"/>
            </a:p>
          </p:txBody>
        </p:sp>
        <p:sp>
          <p:nvSpPr>
            <p:cNvPr id="21" name="Flèche droite 20"/>
            <p:cNvSpPr/>
            <p:nvPr/>
          </p:nvSpPr>
          <p:spPr>
            <a:xfrm rot="5400000">
              <a:off x="5276979" y="4669510"/>
              <a:ext cx="267177" cy="22521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 b="1" dirty="0"/>
            </a:p>
          </p:txBody>
        </p:sp>
        <p:grpSp>
          <p:nvGrpSpPr>
            <p:cNvPr id="22" name="Groupe 21"/>
            <p:cNvGrpSpPr/>
            <p:nvPr/>
          </p:nvGrpSpPr>
          <p:grpSpPr>
            <a:xfrm>
              <a:off x="3450096" y="2898498"/>
              <a:ext cx="1063450" cy="775049"/>
              <a:chOff x="3559102" y="3039755"/>
              <a:chExt cx="1063450" cy="775049"/>
            </a:xfrm>
            <a:grpFill/>
          </p:grpSpPr>
          <p:sp>
            <p:nvSpPr>
              <p:cNvPr id="26" name="Rectangle 30"/>
              <p:cNvSpPr/>
              <p:nvPr/>
            </p:nvSpPr>
            <p:spPr>
              <a:xfrm>
                <a:off x="3559102" y="3039755"/>
                <a:ext cx="822705" cy="618674"/>
              </a:xfrm>
              <a:custGeom>
                <a:avLst/>
                <a:gdLst>
                  <a:gd name="connsiteX0" fmla="*/ 0 w 861593"/>
                  <a:gd name="connsiteY0" fmla="*/ 0 h 441533"/>
                  <a:gd name="connsiteX1" fmla="*/ 861593 w 861593"/>
                  <a:gd name="connsiteY1" fmla="*/ 0 h 441533"/>
                  <a:gd name="connsiteX2" fmla="*/ 861593 w 861593"/>
                  <a:gd name="connsiteY2" fmla="*/ 441533 h 441533"/>
                  <a:gd name="connsiteX3" fmla="*/ 0 w 861593"/>
                  <a:gd name="connsiteY3" fmla="*/ 441533 h 441533"/>
                  <a:gd name="connsiteX4" fmla="*/ 0 w 861593"/>
                  <a:gd name="connsiteY4" fmla="*/ 0 h 441533"/>
                  <a:gd name="connsiteX0" fmla="*/ 0 w 861593"/>
                  <a:gd name="connsiteY0" fmla="*/ 0 h 441533"/>
                  <a:gd name="connsiteX1" fmla="*/ 210796 w 861593"/>
                  <a:gd name="connsiteY1" fmla="*/ 3564 h 441533"/>
                  <a:gd name="connsiteX2" fmla="*/ 861593 w 861593"/>
                  <a:gd name="connsiteY2" fmla="*/ 0 h 441533"/>
                  <a:gd name="connsiteX3" fmla="*/ 861593 w 861593"/>
                  <a:gd name="connsiteY3" fmla="*/ 441533 h 441533"/>
                  <a:gd name="connsiteX4" fmla="*/ 0 w 861593"/>
                  <a:gd name="connsiteY4" fmla="*/ 441533 h 441533"/>
                  <a:gd name="connsiteX5" fmla="*/ 0 w 861593"/>
                  <a:gd name="connsiteY5" fmla="*/ 0 h 441533"/>
                  <a:gd name="connsiteX0" fmla="*/ 0 w 861593"/>
                  <a:gd name="connsiteY0" fmla="*/ 1198 h 442731"/>
                  <a:gd name="connsiteX1" fmla="*/ 208414 w 861593"/>
                  <a:gd name="connsiteY1" fmla="*/ 0 h 442731"/>
                  <a:gd name="connsiteX2" fmla="*/ 861593 w 861593"/>
                  <a:gd name="connsiteY2" fmla="*/ 1198 h 442731"/>
                  <a:gd name="connsiteX3" fmla="*/ 861593 w 861593"/>
                  <a:gd name="connsiteY3" fmla="*/ 442731 h 442731"/>
                  <a:gd name="connsiteX4" fmla="*/ 0 w 861593"/>
                  <a:gd name="connsiteY4" fmla="*/ 442731 h 442731"/>
                  <a:gd name="connsiteX5" fmla="*/ 0 w 861593"/>
                  <a:gd name="connsiteY5" fmla="*/ 1198 h 442731"/>
                  <a:gd name="connsiteX0" fmla="*/ 0 w 861593"/>
                  <a:gd name="connsiteY0" fmla="*/ 17735 h 459268"/>
                  <a:gd name="connsiteX1" fmla="*/ 208414 w 861593"/>
                  <a:gd name="connsiteY1" fmla="*/ 16537 h 459268"/>
                  <a:gd name="connsiteX2" fmla="*/ 861593 w 861593"/>
                  <a:gd name="connsiteY2" fmla="*/ 17735 h 459268"/>
                  <a:gd name="connsiteX3" fmla="*/ 861593 w 861593"/>
                  <a:gd name="connsiteY3" fmla="*/ 459268 h 459268"/>
                  <a:gd name="connsiteX4" fmla="*/ 0 w 861593"/>
                  <a:gd name="connsiteY4" fmla="*/ 459268 h 459268"/>
                  <a:gd name="connsiteX5" fmla="*/ 0 w 861593"/>
                  <a:gd name="connsiteY5" fmla="*/ 17735 h 459268"/>
                  <a:gd name="connsiteX0" fmla="*/ 3709 w 865302"/>
                  <a:gd name="connsiteY0" fmla="*/ 72636 h 514169"/>
                  <a:gd name="connsiteX1" fmla="*/ 16861 w 865302"/>
                  <a:gd name="connsiteY1" fmla="*/ 0 h 514169"/>
                  <a:gd name="connsiteX2" fmla="*/ 212123 w 865302"/>
                  <a:gd name="connsiteY2" fmla="*/ 71438 h 514169"/>
                  <a:gd name="connsiteX3" fmla="*/ 865302 w 865302"/>
                  <a:gd name="connsiteY3" fmla="*/ 72636 h 514169"/>
                  <a:gd name="connsiteX4" fmla="*/ 865302 w 865302"/>
                  <a:gd name="connsiteY4" fmla="*/ 514169 h 514169"/>
                  <a:gd name="connsiteX5" fmla="*/ 3709 w 865302"/>
                  <a:gd name="connsiteY5" fmla="*/ 514169 h 514169"/>
                  <a:gd name="connsiteX6" fmla="*/ 3709 w 865302"/>
                  <a:gd name="connsiteY6" fmla="*/ 72636 h 514169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86922 h 528455"/>
                  <a:gd name="connsiteX1" fmla="*/ 16861 w 865302"/>
                  <a:gd name="connsiteY1" fmla="*/ 14286 h 528455"/>
                  <a:gd name="connsiteX2" fmla="*/ 219268 w 865302"/>
                  <a:gd name="connsiteY2" fmla="*/ 0 h 528455"/>
                  <a:gd name="connsiteX3" fmla="*/ 212123 w 865302"/>
                  <a:gd name="connsiteY3" fmla="*/ 85724 h 528455"/>
                  <a:gd name="connsiteX4" fmla="*/ 865302 w 865302"/>
                  <a:gd name="connsiteY4" fmla="*/ 86922 h 528455"/>
                  <a:gd name="connsiteX5" fmla="*/ 865302 w 865302"/>
                  <a:gd name="connsiteY5" fmla="*/ 528455 h 528455"/>
                  <a:gd name="connsiteX6" fmla="*/ 3709 w 865302"/>
                  <a:gd name="connsiteY6" fmla="*/ 528455 h 528455"/>
                  <a:gd name="connsiteX7" fmla="*/ 3709 w 865302"/>
                  <a:gd name="connsiteY7" fmla="*/ 86922 h 528455"/>
                  <a:gd name="connsiteX0" fmla="*/ 5355 w 866948"/>
                  <a:gd name="connsiteY0" fmla="*/ 86922 h 528455"/>
                  <a:gd name="connsiteX1" fmla="*/ 16126 w 866948"/>
                  <a:gd name="connsiteY1" fmla="*/ 9523 h 528455"/>
                  <a:gd name="connsiteX2" fmla="*/ 220914 w 866948"/>
                  <a:gd name="connsiteY2" fmla="*/ 0 h 528455"/>
                  <a:gd name="connsiteX3" fmla="*/ 213769 w 866948"/>
                  <a:gd name="connsiteY3" fmla="*/ 85724 h 528455"/>
                  <a:gd name="connsiteX4" fmla="*/ 866948 w 866948"/>
                  <a:gd name="connsiteY4" fmla="*/ 86922 h 528455"/>
                  <a:gd name="connsiteX5" fmla="*/ 866948 w 866948"/>
                  <a:gd name="connsiteY5" fmla="*/ 528455 h 528455"/>
                  <a:gd name="connsiteX6" fmla="*/ 5355 w 866948"/>
                  <a:gd name="connsiteY6" fmla="*/ 528455 h 528455"/>
                  <a:gd name="connsiteX7" fmla="*/ 5355 w 866948"/>
                  <a:gd name="connsiteY7" fmla="*/ 86922 h 528455"/>
                  <a:gd name="connsiteX0" fmla="*/ 0 w 861593"/>
                  <a:gd name="connsiteY0" fmla="*/ 86922 h 528455"/>
                  <a:gd name="connsiteX1" fmla="*/ 10771 w 861593"/>
                  <a:gd name="connsiteY1" fmla="*/ 9523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0 w 861593"/>
                  <a:gd name="connsiteY0" fmla="*/ 86922 h 528455"/>
                  <a:gd name="connsiteX1" fmla="*/ 3627 w 861593"/>
                  <a:gd name="connsiteY1" fmla="*/ 7142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688 w 862281"/>
                  <a:gd name="connsiteY0" fmla="*/ 87200 h 528733"/>
                  <a:gd name="connsiteX1" fmla="*/ 1533 w 862281"/>
                  <a:gd name="connsiteY1" fmla="*/ 233 h 528733"/>
                  <a:gd name="connsiteX2" fmla="*/ 216247 w 862281"/>
                  <a:gd name="connsiteY2" fmla="*/ 278 h 528733"/>
                  <a:gd name="connsiteX3" fmla="*/ 209102 w 862281"/>
                  <a:gd name="connsiteY3" fmla="*/ 86002 h 528733"/>
                  <a:gd name="connsiteX4" fmla="*/ 862281 w 862281"/>
                  <a:gd name="connsiteY4" fmla="*/ 87200 h 528733"/>
                  <a:gd name="connsiteX5" fmla="*/ 862281 w 862281"/>
                  <a:gd name="connsiteY5" fmla="*/ 528733 h 528733"/>
                  <a:gd name="connsiteX6" fmla="*/ 688 w 862281"/>
                  <a:gd name="connsiteY6" fmla="*/ 528733 h 528733"/>
                  <a:gd name="connsiteX7" fmla="*/ 688 w 862281"/>
                  <a:gd name="connsiteY7" fmla="*/ 87200 h 528733"/>
                  <a:gd name="connsiteX0" fmla="*/ 688 w 862281"/>
                  <a:gd name="connsiteY0" fmla="*/ 86967 h 528500"/>
                  <a:gd name="connsiteX1" fmla="*/ 1533 w 862281"/>
                  <a:gd name="connsiteY1" fmla="*/ 0 h 528500"/>
                  <a:gd name="connsiteX2" fmla="*/ 216247 w 862281"/>
                  <a:gd name="connsiteY2" fmla="*/ 45 h 528500"/>
                  <a:gd name="connsiteX3" fmla="*/ 209102 w 862281"/>
                  <a:gd name="connsiteY3" fmla="*/ 85769 h 528500"/>
                  <a:gd name="connsiteX4" fmla="*/ 862281 w 862281"/>
                  <a:gd name="connsiteY4" fmla="*/ 86967 h 528500"/>
                  <a:gd name="connsiteX5" fmla="*/ 862281 w 862281"/>
                  <a:gd name="connsiteY5" fmla="*/ 528500 h 528500"/>
                  <a:gd name="connsiteX6" fmla="*/ 688 w 862281"/>
                  <a:gd name="connsiteY6" fmla="*/ 528500 h 528500"/>
                  <a:gd name="connsiteX7" fmla="*/ 688 w 862281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0269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1593" h="528500">
                    <a:moveTo>
                      <a:pt x="0" y="86967"/>
                    </a:moveTo>
                    <a:cubicBezTo>
                      <a:pt x="459" y="-494"/>
                      <a:pt x="-215" y="87747"/>
                      <a:pt x="845" y="0"/>
                    </a:cubicBezTo>
                    <a:cubicBezTo>
                      <a:pt x="215718" y="85"/>
                      <a:pt x="1050" y="226"/>
                      <a:pt x="215559" y="45"/>
                    </a:cubicBezTo>
                    <a:cubicBezTo>
                      <a:pt x="214641" y="93335"/>
                      <a:pt x="215479" y="-6782"/>
                      <a:pt x="214675" y="85769"/>
                    </a:cubicBezTo>
                    <a:lnTo>
                      <a:pt x="861593" y="86967"/>
                    </a:lnTo>
                    <a:lnTo>
                      <a:pt x="861593" y="528500"/>
                    </a:lnTo>
                    <a:lnTo>
                      <a:pt x="0" y="528500"/>
                    </a:lnTo>
                    <a:lnTo>
                      <a:pt x="0" y="86967"/>
                    </a:lnTo>
                    <a:close/>
                  </a:path>
                </a:pathLst>
              </a:cu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Dataset</a:t>
                </a:r>
                <a:endParaRPr lang="fr-FR" sz="14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7" name="Rectangle 30"/>
              <p:cNvSpPr/>
              <p:nvPr/>
            </p:nvSpPr>
            <p:spPr>
              <a:xfrm>
                <a:off x="3685481" y="3110384"/>
                <a:ext cx="822705" cy="618674"/>
              </a:xfrm>
              <a:custGeom>
                <a:avLst/>
                <a:gdLst>
                  <a:gd name="connsiteX0" fmla="*/ 0 w 861593"/>
                  <a:gd name="connsiteY0" fmla="*/ 0 h 441533"/>
                  <a:gd name="connsiteX1" fmla="*/ 861593 w 861593"/>
                  <a:gd name="connsiteY1" fmla="*/ 0 h 441533"/>
                  <a:gd name="connsiteX2" fmla="*/ 861593 w 861593"/>
                  <a:gd name="connsiteY2" fmla="*/ 441533 h 441533"/>
                  <a:gd name="connsiteX3" fmla="*/ 0 w 861593"/>
                  <a:gd name="connsiteY3" fmla="*/ 441533 h 441533"/>
                  <a:gd name="connsiteX4" fmla="*/ 0 w 861593"/>
                  <a:gd name="connsiteY4" fmla="*/ 0 h 441533"/>
                  <a:gd name="connsiteX0" fmla="*/ 0 w 861593"/>
                  <a:gd name="connsiteY0" fmla="*/ 0 h 441533"/>
                  <a:gd name="connsiteX1" fmla="*/ 210796 w 861593"/>
                  <a:gd name="connsiteY1" fmla="*/ 3564 h 441533"/>
                  <a:gd name="connsiteX2" fmla="*/ 861593 w 861593"/>
                  <a:gd name="connsiteY2" fmla="*/ 0 h 441533"/>
                  <a:gd name="connsiteX3" fmla="*/ 861593 w 861593"/>
                  <a:gd name="connsiteY3" fmla="*/ 441533 h 441533"/>
                  <a:gd name="connsiteX4" fmla="*/ 0 w 861593"/>
                  <a:gd name="connsiteY4" fmla="*/ 441533 h 441533"/>
                  <a:gd name="connsiteX5" fmla="*/ 0 w 861593"/>
                  <a:gd name="connsiteY5" fmla="*/ 0 h 441533"/>
                  <a:gd name="connsiteX0" fmla="*/ 0 w 861593"/>
                  <a:gd name="connsiteY0" fmla="*/ 1198 h 442731"/>
                  <a:gd name="connsiteX1" fmla="*/ 208414 w 861593"/>
                  <a:gd name="connsiteY1" fmla="*/ 0 h 442731"/>
                  <a:gd name="connsiteX2" fmla="*/ 861593 w 861593"/>
                  <a:gd name="connsiteY2" fmla="*/ 1198 h 442731"/>
                  <a:gd name="connsiteX3" fmla="*/ 861593 w 861593"/>
                  <a:gd name="connsiteY3" fmla="*/ 442731 h 442731"/>
                  <a:gd name="connsiteX4" fmla="*/ 0 w 861593"/>
                  <a:gd name="connsiteY4" fmla="*/ 442731 h 442731"/>
                  <a:gd name="connsiteX5" fmla="*/ 0 w 861593"/>
                  <a:gd name="connsiteY5" fmla="*/ 1198 h 442731"/>
                  <a:gd name="connsiteX0" fmla="*/ 0 w 861593"/>
                  <a:gd name="connsiteY0" fmla="*/ 17735 h 459268"/>
                  <a:gd name="connsiteX1" fmla="*/ 208414 w 861593"/>
                  <a:gd name="connsiteY1" fmla="*/ 16537 h 459268"/>
                  <a:gd name="connsiteX2" fmla="*/ 861593 w 861593"/>
                  <a:gd name="connsiteY2" fmla="*/ 17735 h 459268"/>
                  <a:gd name="connsiteX3" fmla="*/ 861593 w 861593"/>
                  <a:gd name="connsiteY3" fmla="*/ 459268 h 459268"/>
                  <a:gd name="connsiteX4" fmla="*/ 0 w 861593"/>
                  <a:gd name="connsiteY4" fmla="*/ 459268 h 459268"/>
                  <a:gd name="connsiteX5" fmla="*/ 0 w 861593"/>
                  <a:gd name="connsiteY5" fmla="*/ 17735 h 459268"/>
                  <a:gd name="connsiteX0" fmla="*/ 3709 w 865302"/>
                  <a:gd name="connsiteY0" fmla="*/ 72636 h 514169"/>
                  <a:gd name="connsiteX1" fmla="*/ 16861 w 865302"/>
                  <a:gd name="connsiteY1" fmla="*/ 0 h 514169"/>
                  <a:gd name="connsiteX2" fmla="*/ 212123 w 865302"/>
                  <a:gd name="connsiteY2" fmla="*/ 71438 h 514169"/>
                  <a:gd name="connsiteX3" fmla="*/ 865302 w 865302"/>
                  <a:gd name="connsiteY3" fmla="*/ 72636 h 514169"/>
                  <a:gd name="connsiteX4" fmla="*/ 865302 w 865302"/>
                  <a:gd name="connsiteY4" fmla="*/ 514169 h 514169"/>
                  <a:gd name="connsiteX5" fmla="*/ 3709 w 865302"/>
                  <a:gd name="connsiteY5" fmla="*/ 514169 h 514169"/>
                  <a:gd name="connsiteX6" fmla="*/ 3709 w 865302"/>
                  <a:gd name="connsiteY6" fmla="*/ 72636 h 514169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86922 h 528455"/>
                  <a:gd name="connsiteX1" fmla="*/ 16861 w 865302"/>
                  <a:gd name="connsiteY1" fmla="*/ 14286 h 528455"/>
                  <a:gd name="connsiteX2" fmla="*/ 219268 w 865302"/>
                  <a:gd name="connsiteY2" fmla="*/ 0 h 528455"/>
                  <a:gd name="connsiteX3" fmla="*/ 212123 w 865302"/>
                  <a:gd name="connsiteY3" fmla="*/ 85724 h 528455"/>
                  <a:gd name="connsiteX4" fmla="*/ 865302 w 865302"/>
                  <a:gd name="connsiteY4" fmla="*/ 86922 h 528455"/>
                  <a:gd name="connsiteX5" fmla="*/ 865302 w 865302"/>
                  <a:gd name="connsiteY5" fmla="*/ 528455 h 528455"/>
                  <a:gd name="connsiteX6" fmla="*/ 3709 w 865302"/>
                  <a:gd name="connsiteY6" fmla="*/ 528455 h 528455"/>
                  <a:gd name="connsiteX7" fmla="*/ 3709 w 865302"/>
                  <a:gd name="connsiteY7" fmla="*/ 86922 h 528455"/>
                  <a:gd name="connsiteX0" fmla="*/ 5355 w 866948"/>
                  <a:gd name="connsiteY0" fmla="*/ 86922 h 528455"/>
                  <a:gd name="connsiteX1" fmla="*/ 16126 w 866948"/>
                  <a:gd name="connsiteY1" fmla="*/ 9523 h 528455"/>
                  <a:gd name="connsiteX2" fmla="*/ 220914 w 866948"/>
                  <a:gd name="connsiteY2" fmla="*/ 0 h 528455"/>
                  <a:gd name="connsiteX3" fmla="*/ 213769 w 866948"/>
                  <a:gd name="connsiteY3" fmla="*/ 85724 h 528455"/>
                  <a:gd name="connsiteX4" fmla="*/ 866948 w 866948"/>
                  <a:gd name="connsiteY4" fmla="*/ 86922 h 528455"/>
                  <a:gd name="connsiteX5" fmla="*/ 866948 w 866948"/>
                  <a:gd name="connsiteY5" fmla="*/ 528455 h 528455"/>
                  <a:gd name="connsiteX6" fmla="*/ 5355 w 866948"/>
                  <a:gd name="connsiteY6" fmla="*/ 528455 h 528455"/>
                  <a:gd name="connsiteX7" fmla="*/ 5355 w 866948"/>
                  <a:gd name="connsiteY7" fmla="*/ 86922 h 528455"/>
                  <a:gd name="connsiteX0" fmla="*/ 0 w 861593"/>
                  <a:gd name="connsiteY0" fmla="*/ 86922 h 528455"/>
                  <a:gd name="connsiteX1" fmla="*/ 10771 w 861593"/>
                  <a:gd name="connsiteY1" fmla="*/ 9523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0 w 861593"/>
                  <a:gd name="connsiteY0" fmla="*/ 86922 h 528455"/>
                  <a:gd name="connsiteX1" fmla="*/ 3627 w 861593"/>
                  <a:gd name="connsiteY1" fmla="*/ 7142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688 w 862281"/>
                  <a:gd name="connsiteY0" fmla="*/ 87200 h 528733"/>
                  <a:gd name="connsiteX1" fmla="*/ 1533 w 862281"/>
                  <a:gd name="connsiteY1" fmla="*/ 233 h 528733"/>
                  <a:gd name="connsiteX2" fmla="*/ 216247 w 862281"/>
                  <a:gd name="connsiteY2" fmla="*/ 278 h 528733"/>
                  <a:gd name="connsiteX3" fmla="*/ 209102 w 862281"/>
                  <a:gd name="connsiteY3" fmla="*/ 86002 h 528733"/>
                  <a:gd name="connsiteX4" fmla="*/ 862281 w 862281"/>
                  <a:gd name="connsiteY4" fmla="*/ 87200 h 528733"/>
                  <a:gd name="connsiteX5" fmla="*/ 862281 w 862281"/>
                  <a:gd name="connsiteY5" fmla="*/ 528733 h 528733"/>
                  <a:gd name="connsiteX6" fmla="*/ 688 w 862281"/>
                  <a:gd name="connsiteY6" fmla="*/ 528733 h 528733"/>
                  <a:gd name="connsiteX7" fmla="*/ 688 w 862281"/>
                  <a:gd name="connsiteY7" fmla="*/ 87200 h 528733"/>
                  <a:gd name="connsiteX0" fmla="*/ 688 w 862281"/>
                  <a:gd name="connsiteY0" fmla="*/ 86967 h 528500"/>
                  <a:gd name="connsiteX1" fmla="*/ 1533 w 862281"/>
                  <a:gd name="connsiteY1" fmla="*/ 0 h 528500"/>
                  <a:gd name="connsiteX2" fmla="*/ 216247 w 862281"/>
                  <a:gd name="connsiteY2" fmla="*/ 45 h 528500"/>
                  <a:gd name="connsiteX3" fmla="*/ 209102 w 862281"/>
                  <a:gd name="connsiteY3" fmla="*/ 85769 h 528500"/>
                  <a:gd name="connsiteX4" fmla="*/ 862281 w 862281"/>
                  <a:gd name="connsiteY4" fmla="*/ 86967 h 528500"/>
                  <a:gd name="connsiteX5" fmla="*/ 862281 w 862281"/>
                  <a:gd name="connsiteY5" fmla="*/ 528500 h 528500"/>
                  <a:gd name="connsiteX6" fmla="*/ 688 w 862281"/>
                  <a:gd name="connsiteY6" fmla="*/ 528500 h 528500"/>
                  <a:gd name="connsiteX7" fmla="*/ 688 w 862281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0269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1593" h="528500">
                    <a:moveTo>
                      <a:pt x="0" y="86967"/>
                    </a:moveTo>
                    <a:cubicBezTo>
                      <a:pt x="459" y="-494"/>
                      <a:pt x="-215" y="87747"/>
                      <a:pt x="845" y="0"/>
                    </a:cubicBezTo>
                    <a:cubicBezTo>
                      <a:pt x="215718" y="85"/>
                      <a:pt x="1050" y="226"/>
                      <a:pt x="215559" y="45"/>
                    </a:cubicBezTo>
                    <a:cubicBezTo>
                      <a:pt x="214641" y="93335"/>
                      <a:pt x="215479" y="-6782"/>
                      <a:pt x="214675" y="85769"/>
                    </a:cubicBezTo>
                    <a:lnTo>
                      <a:pt x="861593" y="86967"/>
                    </a:lnTo>
                    <a:lnTo>
                      <a:pt x="861593" y="528500"/>
                    </a:lnTo>
                    <a:lnTo>
                      <a:pt x="0" y="528500"/>
                    </a:lnTo>
                    <a:lnTo>
                      <a:pt x="0" y="86967"/>
                    </a:lnTo>
                    <a:close/>
                  </a:path>
                </a:pathLst>
              </a:cu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Dataset</a:t>
                </a:r>
                <a:endParaRPr lang="fr-FR" sz="14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8" name="Rectangle 30"/>
              <p:cNvSpPr/>
              <p:nvPr/>
            </p:nvSpPr>
            <p:spPr>
              <a:xfrm>
                <a:off x="3799847" y="3196130"/>
                <a:ext cx="822705" cy="618674"/>
              </a:xfrm>
              <a:custGeom>
                <a:avLst/>
                <a:gdLst>
                  <a:gd name="connsiteX0" fmla="*/ 0 w 861593"/>
                  <a:gd name="connsiteY0" fmla="*/ 0 h 441533"/>
                  <a:gd name="connsiteX1" fmla="*/ 861593 w 861593"/>
                  <a:gd name="connsiteY1" fmla="*/ 0 h 441533"/>
                  <a:gd name="connsiteX2" fmla="*/ 861593 w 861593"/>
                  <a:gd name="connsiteY2" fmla="*/ 441533 h 441533"/>
                  <a:gd name="connsiteX3" fmla="*/ 0 w 861593"/>
                  <a:gd name="connsiteY3" fmla="*/ 441533 h 441533"/>
                  <a:gd name="connsiteX4" fmla="*/ 0 w 861593"/>
                  <a:gd name="connsiteY4" fmla="*/ 0 h 441533"/>
                  <a:gd name="connsiteX0" fmla="*/ 0 w 861593"/>
                  <a:gd name="connsiteY0" fmla="*/ 0 h 441533"/>
                  <a:gd name="connsiteX1" fmla="*/ 210796 w 861593"/>
                  <a:gd name="connsiteY1" fmla="*/ 3564 h 441533"/>
                  <a:gd name="connsiteX2" fmla="*/ 861593 w 861593"/>
                  <a:gd name="connsiteY2" fmla="*/ 0 h 441533"/>
                  <a:gd name="connsiteX3" fmla="*/ 861593 w 861593"/>
                  <a:gd name="connsiteY3" fmla="*/ 441533 h 441533"/>
                  <a:gd name="connsiteX4" fmla="*/ 0 w 861593"/>
                  <a:gd name="connsiteY4" fmla="*/ 441533 h 441533"/>
                  <a:gd name="connsiteX5" fmla="*/ 0 w 861593"/>
                  <a:gd name="connsiteY5" fmla="*/ 0 h 441533"/>
                  <a:gd name="connsiteX0" fmla="*/ 0 w 861593"/>
                  <a:gd name="connsiteY0" fmla="*/ 1198 h 442731"/>
                  <a:gd name="connsiteX1" fmla="*/ 208414 w 861593"/>
                  <a:gd name="connsiteY1" fmla="*/ 0 h 442731"/>
                  <a:gd name="connsiteX2" fmla="*/ 861593 w 861593"/>
                  <a:gd name="connsiteY2" fmla="*/ 1198 h 442731"/>
                  <a:gd name="connsiteX3" fmla="*/ 861593 w 861593"/>
                  <a:gd name="connsiteY3" fmla="*/ 442731 h 442731"/>
                  <a:gd name="connsiteX4" fmla="*/ 0 w 861593"/>
                  <a:gd name="connsiteY4" fmla="*/ 442731 h 442731"/>
                  <a:gd name="connsiteX5" fmla="*/ 0 w 861593"/>
                  <a:gd name="connsiteY5" fmla="*/ 1198 h 442731"/>
                  <a:gd name="connsiteX0" fmla="*/ 0 w 861593"/>
                  <a:gd name="connsiteY0" fmla="*/ 17735 h 459268"/>
                  <a:gd name="connsiteX1" fmla="*/ 208414 w 861593"/>
                  <a:gd name="connsiteY1" fmla="*/ 16537 h 459268"/>
                  <a:gd name="connsiteX2" fmla="*/ 861593 w 861593"/>
                  <a:gd name="connsiteY2" fmla="*/ 17735 h 459268"/>
                  <a:gd name="connsiteX3" fmla="*/ 861593 w 861593"/>
                  <a:gd name="connsiteY3" fmla="*/ 459268 h 459268"/>
                  <a:gd name="connsiteX4" fmla="*/ 0 w 861593"/>
                  <a:gd name="connsiteY4" fmla="*/ 459268 h 459268"/>
                  <a:gd name="connsiteX5" fmla="*/ 0 w 861593"/>
                  <a:gd name="connsiteY5" fmla="*/ 17735 h 459268"/>
                  <a:gd name="connsiteX0" fmla="*/ 3709 w 865302"/>
                  <a:gd name="connsiteY0" fmla="*/ 72636 h 514169"/>
                  <a:gd name="connsiteX1" fmla="*/ 16861 w 865302"/>
                  <a:gd name="connsiteY1" fmla="*/ 0 h 514169"/>
                  <a:gd name="connsiteX2" fmla="*/ 212123 w 865302"/>
                  <a:gd name="connsiteY2" fmla="*/ 71438 h 514169"/>
                  <a:gd name="connsiteX3" fmla="*/ 865302 w 865302"/>
                  <a:gd name="connsiteY3" fmla="*/ 72636 h 514169"/>
                  <a:gd name="connsiteX4" fmla="*/ 865302 w 865302"/>
                  <a:gd name="connsiteY4" fmla="*/ 514169 h 514169"/>
                  <a:gd name="connsiteX5" fmla="*/ 3709 w 865302"/>
                  <a:gd name="connsiteY5" fmla="*/ 514169 h 514169"/>
                  <a:gd name="connsiteX6" fmla="*/ 3709 w 865302"/>
                  <a:gd name="connsiteY6" fmla="*/ 72636 h 514169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86922 h 528455"/>
                  <a:gd name="connsiteX1" fmla="*/ 16861 w 865302"/>
                  <a:gd name="connsiteY1" fmla="*/ 14286 h 528455"/>
                  <a:gd name="connsiteX2" fmla="*/ 219268 w 865302"/>
                  <a:gd name="connsiteY2" fmla="*/ 0 h 528455"/>
                  <a:gd name="connsiteX3" fmla="*/ 212123 w 865302"/>
                  <a:gd name="connsiteY3" fmla="*/ 85724 h 528455"/>
                  <a:gd name="connsiteX4" fmla="*/ 865302 w 865302"/>
                  <a:gd name="connsiteY4" fmla="*/ 86922 h 528455"/>
                  <a:gd name="connsiteX5" fmla="*/ 865302 w 865302"/>
                  <a:gd name="connsiteY5" fmla="*/ 528455 h 528455"/>
                  <a:gd name="connsiteX6" fmla="*/ 3709 w 865302"/>
                  <a:gd name="connsiteY6" fmla="*/ 528455 h 528455"/>
                  <a:gd name="connsiteX7" fmla="*/ 3709 w 865302"/>
                  <a:gd name="connsiteY7" fmla="*/ 86922 h 528455"/>
                  <a:gd name="connsiteX0" fmla="*/ 5355 w 866948"/>
                  <a:gd name="connsiteY0" fmla="*/ 86922 h 528455"/>
                  <a:gd name="connsiteX1" fmla="*/ 16126 w 866948"/>
                  <a:gd name="connsiteY1" fmla="*/ 9523 h 528455"/>
                  <a:gd name="connsiteX2" fmla="*/ 220914 w 866948"/>
                  <a:gd name="connsiteY2" fmla="*/ 0 h 528455"/>
                  <a:gd name="connsiteX3" fmla="*/ 213769 w 866948"/>
                  <a:gd name="connsiteY3" fmla="*/ 85724 h 528455"/>
                  <a:gd name="connsiteX4" fmla="*/ 866948 w 866948"/>
                  <a:gd name="connsiteY4" fmla="*/ 86922 h 528455"/>
                  <a:gd name="connsiteX5" fmla="*/ 866948 w 866948"/>
                  <a:gd name="connsiteY5" fmla="*/ 528455 h 528455"/>
                  <a:gd name="connsiteX6" fmla="*/ 5355 w 866948"/>
                  <a:gd name="connsiteY6" fmla="*/ 528455 h 528455"/>
                  <a:gd name="connsiteX7" fmla="*/ 5355 w 866948"/>
                  <a:gd name="connsiteY7" fmla="*/ 86922 h 528455"/>
                  <a:gd name="connsiteX0" fmla="*/ 0 w 861593"/>
                  <a:gd name="connsiteY0" fmla="*/ 86922 h 528455"/>
                  <a:gd name="connsiteX1" fmla="*/ 10771 w 861593"/>
                  <a:gd name="connsiteY1" fmla="*/ 9523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0 w 861593"/>
                  <a:gd name="connsiteY0" fmla="*/ 86922 h 528455"/>
                  <a:gd name="connsiteX1" fmla="*/ 3627 w 861593"/>
                  <a:gd name="connsiteY1" fmla="*/ 7142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688 w 862281"/>
                  <a:gd name="connsiteY0" fmla="*/ 87200 h 528733"/>
                  <a:gd name="connsiteX1" fmla="*/ 1533 w 862281"/>
                  <a:gd name="connsiteY1" fmla="*/ 233 h 528733"/>
                  <a:gd name="connsiteX2" fmla="*/ 216247 w 862281"/>
                  <a:gd name="connsiteY2" fmla="*/ 278 h 528733"/>
                  <a:gd name="connsiteX3" fmla="*/ 209102 w 862281"/>
                  <a:gd name="connsiteY3" fmla="*/ 86002 h 528733"/>
                  <a:gd name="connsiteX4" fmla="*/ 862281 w 862281"/>
                  <a:gd name="connsiteY4" fmla="*/ 87200 h 528733"/>
                  <a:gd name="connsiteX5" fmla="*/ 862281 w 862281"/>
                  <a:gd name="connsiteY5" fmla="*/ 528733 h 528733"/>
                  <a:gd name="connsiteX6" fmla="*/ 688 w 862281"/>
                  <a:gd name="connsiteY6" fmla="*/ 528733 h 528733"/>
                  <a:gd name="connsiteX7" fmla="*/ 688 w 862281"/>
                  <a:gd name="connsiteY7" fmla="*/ 87200 h 528733"/>
                  <a:gd name="connsiteX0" fmla="*/ 688 w 862281"/>
                  <a:gd name="connsiteY0" fmla="*/ 86967 h 528500"/>
                  <a:gd name="connsiteX1" fmla="*/ 1533 w 862281"/>
                  <a:gd name="connsiteY1" fmla="*/ 0 h 528500"/>
                  <a:gd name="connsiteX2" fmla="*/ 216247 w 862281"/>
                  <a:gd name="connsiteY2" fmla="*/ 45 h 528500"/>
                  <a:gd name="connsiteX3" fmla="*/ 209102 w 862281"/>
                  <a:gd name="connsiteY3" fmla="*/ 85769 h 528500"/>
                  <a:gd name="connsiteX4" fmla="*/ 862281 w 862281"/>
                  <a:gd name="connsiteY4" fmla="*/ 86967 h 528500"/>
                  <a:gd name="connsiteX5" fmla="*/ 862281 w 862281"/>
                  <a:gd name="connsiteY5" fmla="*/ 528500 h 528500"/>
                  <a:gd name="connsiteX6" fmla="*/ 688 w 862281"/>
                  <a:gd name="connsiteY6" fmla="*/ 528500 h 528500"/>
                  <a:gd name="connsiteX7" fmla="*/ 688 w 862281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0269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1593" h="528500">
                    <a:moveTo>
                      <a:pt x="0" y="86967"/>
                    </a:moveTo>
                    <a:cubicBezTo>
                      <a:pt x="459" y="-494"/>
                      <a:pt x="-215" y="87747"/>
                      <a:pt x="845" y="0"/>
                    </a:cubicBezTo>
                    <a:cubicBezTo>
                      <a:pt x="215718" y="85"/>
                      <a:pt x="1050" y="226"/>
                      <a:pt x="215559" y="45"/>
                    </a:cubicBezTo>
                    <a:cubicBezTo>
                      <a:pt x="214641" y="93335"/>
                      <a:pt x="215479" y="-6782"/>
                      <a:pt x="214675" y="85769"/>
                    </a:cubicBezTo>
                    <a:lnTo>
                      <a:pt x="861593" y="86967"/>
                    </a:lnTo>
                    <a:lnTo>
                      <a:pt x="861593" y="528500"/>
                    </a:lnTo>
                    <a:lnTo>
                      <a:pt x="0" y="528500"/>
                    </a:lnTo>
                    <a:lnTo>
                      <a:pt x="0" y="86967"/>
                    </a:lnTo>
                    <a:close/>
                  </a:path>
                </a:pathLst>
              </a:cu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fr-FR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Dataset</a:t>
                </a:r>
                <a:endParaRPr lang="fr-FR" sz="1350" b="1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3" name="Groupe 22"/>
            <p:cNvGrpSpPr/>
            <p:nvPr/>
          </p:nvGrpSpPr>
          <p:grpSpPr>
            <a:xfrm>
              <a:off x="4964373" y="3956100"/>
              <a:ext cx="833460" cy="626534"/>
              <a:chOff x="3685481" y="3110384"/>
              <a:chExt cx="937069" cy="704420"/>
            </a:xfrm>
            <a:grpFill/>
          </p:grpSpPr>
          <p:sp>
            <p:nvSpPr>
              <p:cNvPr id="24" name="Rectangle 30"/>
              <p:cNvSpPr/>
              <p:nvPr/>
            </p:nvSpPr>
            <p:spPr>
              <a:xfrm>
                <a:off x="3685481" y="3110384"/>
                <a:ext cx="822705" cy="618674"/>
              </a:xfrm>
              <a:custGeom>
                <a:avLst/>
                <a:gdLst>
                  <a:gd name="connsiteX0" fmla="*/ 0 w 861593"/>
                  <a:gd name="connsiteY0" fmla="*/ 0 h 441533"/>
                  <a:gd name="connsiteX1" fmla="*/ 861593 w 861593"/>
                  <a:gd name="connsiteY1" fmla="*/ 0 h 441533"/>
                  <a:gd name="connsiteX2" fmla="*/ 861593 w 861593"/>
                  <a:gd name="connsiteY2" fmla="*/ 441533 h 441533"/>
                  <a:gd name="connsiteX3" fmla="*/ 0 w 861593"/>
                  <a:gd name="connsiteY3" fmla="*/ 441533 h 441533"/>
                  <a:gd name="connsiteX4" fmla="*/ 0 w 861593"/>
                  <a:gd name="connsiteY4" fmla="*/ 0 h 441533"/>
                  <a:gd name="connsiteX0" fmla="*/ 0 w 861593"/>
                  <a:gd name="connsiteY0" fmla="*/ 0 h 441533"/>
                  <a:gd name="connsiteX1" fmla="*/ 210796 w 861593"/>
                  <a:gd name="connsiteY1" fmla="*/ 3564 h 441533"/>
                  <a:gd name="connsiteX2" fmla="*/ 861593 w 861593"/>
                  <a:gd name="connsiteY2" fmla="*/ 0 h 441533"/>
                  <a:gd name="connsiteX3" fmla="*/ 861593 w 861593"/>
                  <a:gd name="connsiteY3" fmla="*/ 441533 h 441533"/>
                  <a:gd name="connsiteX4" fmla="*/ 0 w 861593"/>
                  <a:gd name="connsiteY4" fmla="*/ 441533 h 441533"/>
                  <a:gd name="connsiteX5" fmla="*/ 0 w 861593"/>
                  <a:gd name="connsiteY5" fmla="*/ 0 h 441533"/>
                  <a:gd name="connsiteX0" fmla="*/ 0 w 861593"/>
                  <a:gd name="connsiteY0" fmla="*/ 1198 h 442731"/>
                  <a:gd name="connsiteX1" fmla="*/ 208414 w 861593"/>
                  <a:gd name="connsiteY1" fmla="*/ 0 h 442731"/>
                  <a:gd name="connsiteX2" fmla="*/ 861593 w 861593"/>
                  <a:gd name="connsiteY2" fmla="*/ 1198 h 442731"/>
                  <a:gd name="connsiteX3" fmla="*/ 861593 w 861593"/>
                  <a:gd name="connsiteY3" fmla="*/ 442731 h 442731"/>
                  <a:gd name="connsiteX4" fmla="*/ 0 w 861593"/>
                  <a:gd name="connsiteY4" fmla="*/ 442731 h 442731"/>
                  <a:gd name="connsiteX5" fmla="*/ 0 w 861593"/>
                  <a:gd name="connsiteY5" fmla="*/ 1198 h 442731"/>
                  <a:gd name="connsiteX0" fmla="*/ 0 w 861593"/>
                  <a:gd name="connsiteY0" fmla="*/ 17735 h 459268"/>
                  <a:gd name="connsiteX1" fmla="*/ 208414 w 861593"/>
                  <a:gd name="connsiteY1" fmla="*/ 16537 h 459268"/>
                  <a:gd name="connsiteX2" fmla="*/ 861593 w 861593"/>
                  <a:gd name="connsiteY2" fmla="*/ 17735 h 459268"/>
                  <a:gd name="connsiteX3" fmla="*/ 861593 w 861593"/>
                  <a:gd name="connsiteY3" fmla="*/ 459268 h 459268"/>
                  <a:gd name="connsiteX4" fmla="*/ 0 w 861593"/>
                  <a:gd name="connsiteY4" fmla="*/ 459268 h 459268"/>
                  <a:gd name="connsiteX5" fmla="*/ 0 w 861593"/>
                  <a:gd name="connsiteY5" fmla="*/ 17735 h 459268"/>
                  <a:gd name="connsiteX0" fmla="*/ 3709 w 865302"/>
                  <a:gd name="connsiteY0" fmla="*/ 72636 h 514169"/>
                  <a:gd name="connsiteX1" fmla="*/ 16861 w 865302"/>
                  <a:gd name="connsiteY1" fmla="*/ 0 h 514169"/>
                  <a:gd name="connsiteX2" fmla="*/ 212123 w 865302"/>
                  <a:gd name="connsiteY2" fmla="*/ 71438 h 514169"/>
                  <a:gd name="connsiteX3" fmla="*/ 865302 w 865302"/>
                  <a:gd name="connsiteY3" fmla="*/ 72636 h 514169"/>
                  <a:gd name="connsiteX4" fmla="*/ 865302 w 865302"/>
                  <a:gd name="connsiteY4" fmla="*/ 514169 h 514169"/>
                  <a:gd name="connsiteX5" fmla="*/ 3709 w 865302"/>
                  <a:gd name="connsiteY5" fmla="*/ 514169 h 514169"/>
                  <a:gd name="connsiteX6" fmla="*/ 3709 w 865302"/>
                  <a:gd name="connsiteY6" fmla="*/ 72636 h 514169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86922 h 528455"/>
                  <a:gd name="connsiteX1" fmla="*/ 16861 w 865302"/>
                  <a:gd name="connsiteY1" fmla="*/ 14286 h 528455"/>
                  <a:gd name="connsiteX2" fmla="*/ 219268 w 865302"/>
                  <a:gd name="connsiteY2" fmla="*/ 0 h 528455"/>
                  <a:gd name="connsiteX3" fmla="*/ 212123 w 865302"/>
                  <a:gd name="connsiteY3" fmla="*/ 85724 h 528455"/>
                  <a:gd name="connsiteX4" fmla="*/ 865302 w 865302"/>
                  <a:gd name="connsiteY4" fmla="*/ 86922 h 528455"/>
                  <a:gd name="connsiteX5" fmla="*/ 865302 w 865302"/>
                  <a:gd name="connsiteY5" fmla="*/ 528455 h 528455"/>
                  <a:gd name="connsiteX6" fmla="*/ 3709 w 865302"/>
                  <a:gd name="connsiteY6" fmla="*/ 528455 h 528455"/>
                  <a:gd name="connsiteX7" fmla="*/ 3709 w 865302"/>
                  <a:gd name="connsiteY7" fmla="*/ 86922 h 528455"/>
                  <a:gd name="connsiteX0" fmla="*/ 5355 w 866948"/>
                  <a:gd name="connsiteY0" fmla="*/ 86922 h 528455"/>
                  <a:gd name="connsiteX1" fmla="*/ 16126 w 866948"/>
                  <a:gd name="connsiteY1" fmla="*/ 9523 h 528455"/>
                  <a:gd name="connsiteX2" fmla="*/ 220914 w 866948"/>
                  <a:gd name="connsiteY2" fmla="*/ 0 h 528455"/>
                  <a:gd name="connsiteX3" fmla="*/ 213769 w 866948"/>
                  <a:gd name="connsiteY3" fmla="*/ 85724 h 528455"/>
                  <a:gd name="connsiteX4" fmla="*/ 866948 w 866948"/>
                  <a:gd name="connsiteY4" fmla="*/ 86922 h 528455"/>
                  <a:gd name="connsiteX5" fmla="*/ 866948 w 866948"/>
                  <a:gd name="connsiteY5" fmla="*/ 528455 h 528455"/>
                  <a:gd name="connsiteX6" fmla="*/ 5355 w 866948"/>
                  <a:gd name="connsiteY6" fmla="*/ 528455 h 528455"/>
                  <a:gd name="connsiteX7" fmla="*/ 5355 w 866948"/>
                  <a:gd name="connsiteY7" fmla="*/ 86922 h 528455"/>
                  <a:gd name="connsiteX0" fmla="*/ 0 w 861593"/>
                  <a:gd name="connsiteY0" fmla="*/ 86922 h 528455"/>
                  <a:gd name="connsiteX1" fmla="*/ 10771 w 861593"/>
                  <a:gd name="connsiteY1" fmla="*/ 9523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0 w 861593"/>
                  <a:gd name="connsiteY0" fmla="*/ 86922 h 528455"/>
                  <a:gd name="connsiteX1" fmla="*/ 3627 w 861593"/>
                  <a:gd name="connsiteY1" fmla="*/ 7142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688 w 862281"/>
                  <a:gd name="connsiteY0" fmla="*/ 87200 h 528733"/>
                  <a:gd name="connsiteX1" fmla="*/ 1533 w 862281"/>
                  <a:gd name="connsiteY1" fmla="*/ 233 h 528733"/>
                  <a:gd name="connsiteX2" fmla="*/ 216247 w 862281"/>
                  <a:gd name="connsiteY2" fmla="*/ 278 h 528733"/>
                  <a:gd name="connsiteX3" fmla="*/ 209102 w 862281"/>
                  <a:gd name="connsiteY3" fmla="*/ 86002 h 528733"/>
                  <a:gd name="connsiteX4" fmla="*/ 862281 w 862281"/>
                  <a:gd name="connsiteY4" fmla="*/ 87200 h 528733"/>
                  <a:gd name="connsiteX5" fmla="*/ 862281 w 862281"/>
                  <a:gd name="connsiteY5" fmla="*/ 528733 h 528733"/>
                  <a:gd name="connsiteX6" fmla="*/ 688 w 862281"/>
                  <a:gd name="connsiteY6" fmla="*/ 528733 h 528733"/>
                  <a:gd name="connsiteX7" fmla="*/ 688 w 862281"/>
                  <a:gd name="connsiteY7" fmla="*/ 87200 h 528733"/>
                  <a:gd name="connsiteX0" fmla="*/ 688 w 862281"/>
                  <a:gd name="connsiteY0" fmla="*/ 86967 h 528500"/>
                  <a:gd name="connsiteX1" fmla="*/ 1533 w 862281"/>
                  <a:gd name="connsiteY1" fmla="*/ 0 h 528500"/>
                  <a:gd name="connsiteX2" fmla="*/ 216247 w 862281"/>
                  <a:gd name="connsiteY2" fmla="*/ 45 h 528500"/>
                  <a:gd name="connsiteX3" fmla="*/ 209102 w 862281"/>
                  <a:gd name="connsiteY3" fmla="*/ 85769 h 528500"/>
                  <a:gd name="connsiteX4" fmla="*/ 862281 w 862281"/>
                  <a:gd name="connsiteY4" fmla="*/ 86967 h 528500"/>
                  <a:gd name="connsiteX5" fmla="*/ 862281 w 862281"/>
                  <a:gd name="connsiteY5" fmla="*/ 528500 h 528500"/>
                  <a:gd name="connsiteX6" fmla="*/ 688 w 862281"/>
                  <a:gd name="connsiteY6" fmla="*/ 528500 h 528500"/>
                  <a:gd name="connsiteX7" fmla="*/ 688 w 862281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0269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1593" h="528500">
                    <a:moveTo>
                      <a:pt x="0" y="86967"/>
                    </a:moveTo>
                    <a:cubicBezTo>
                      <a:pt x="459" y="-494"/>
                      <a:pt x="-215" y="87747"/>
                      <a:pt x="845" y="0"/>
                    </a:cubicBezTo>
                    <a:cubicBezTo>
                      <a:pt x="215718" y="85"/>
                      <a:pt x="1050" y="226"/>
                      <a:pt x="215559" y="45"/>
                    </a:cubicBezTo>
                    <a:cubicBezTo>
                      <a:pt x="214641" y="93335"/>
                      <a:pt x="215479" y="-6782"/>
                      <a:pt x="214675" y="85769"/>
                    </a:cubicBezTo>
                    <a:lnTo>
                      <a:pt x="861593" y="86967"/>
                    </a:lnTo>
                    <a:lnTo>
                      <a:pt x="861593" y="528500"/>
                    </a:lnTo>
                    <a:lnTo>
                      <a:pt x="0" y="528500"/>
                    </a:lnTo>
                    <a:lnTo>
                      <a:pt x="0" y="86967"/>
                    </a:lnTo>
                    <a:close/>
                  </a:path>
                </a:pathLst>
              </a:cu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fr-FR" sz="13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5" name="Rectangle 30"/>
              <p:cNvSpPr/>
              <p:nvPr/>
            </p:nvSpPr>
            <p:spPr>
              <a:xfrm>
                <a:off x="3799846" y="3196130"/>
                <a:ext cx="822704" cy="618674"/>
              </a:xfrm>
              <a:custGeom>
                <a:avLst/>
                <a:gdLst>
                  <a:gd name="connsiteX0" fmla="*/ 0 w 861593"/>
                  <a:gd name="connsiteY0" fmla="*/ 0 h 441533"/>
                  <a:gd name="connsiteX1" fmla="*/ 861593 w 861593"/>
                  <a:gd name="connsiteY1" fmla="*/ 0 h 441533"/>
                  <a:gd name="connsiteX2" fmla="*/ 861593 w 861593"/>
                  <a:gd name="connsiteY2" fmla="*/ 441533 h 441533"/>
                  <a:gd name="connsiteX3" fmla="*/ 0 w 861593"/>
                  <a:gd name="connsiteY3" fmla="*/ 441533 h 441533"/>
                  <a:gd name="connsiteX4" fmla="*/ 0 w 861593"/>
                  <a:gd name="connsiteY4" fmla="*/ 0 h 441533"/>
                  <a:gd name="connsiteX0" fmla="*/ 0 w 861593"/>
                  <a:gd name="connsiteY0" fmla="*/ 0 h 441533"/>
                  <a:gd name="connsiteX1" fmla="*/ 210796 w 861593"/>
                  <a:gd name="connsiteY1" fmla="*/ 3564 h 441533"/>
                  <a:gd name="connsiteX2" fmla="*/ 861593 w 861593"/>
                  <a:gd name="connsiteY2" fmla="*/ 0 h 441533"/>
                  <a:gd name="connsiteX3" fmla="*/ 861593 w 861593"/>
                  <a:gd name="connsiteY3" fmla="*/ 441533 h 441533"/>
                  <a:gd name="connsiteX4" fmla="*/ 0 w 861593"/>
                  <a:gd name="connsiteY4" fmla="*/ 441533 h 441533"/>
                  <a:gd name="connsiteX5" fmla="*/ 0 w 861593"/>
                  <a:gd name="connsiteY5" fmla="*/ 0 h 441533"/>
                  <a:gd name="connsiteX0" fmla="*/ 0 w 861593"/>
                  <a:gd name="connsiteY0" fmla="*/ 1198 h 442731"/>
                  <a:gd name="connsiteX1" fmla="*/ 208414 w 861593"/>
                  <a:gd name="connsiteY1" fmla="*/ 0 h 442731"/>
                  <a:gd name="connsiteX2" fmla="*/ 861593 w 861593"/>
                  <a:gd name="connsiteY2" fmla="*/ 1198 h 442731"/>
                  <a:gd name="connsiteX3" fmla="*/ 861593 w 861593"/>
                  <a:gd name="connsiteY3" fmla="*/ 442731 h 442731"/>
                  <a:gd name="connsiteX4" fmla="*/ 0 w 861593"/>
                  <a:gd name="connsiteY4" fmla="*/ 442731 h 442731"/>
                  <a:gd name="connsiteX5" fmla="*/ 0 w 861593"/>
                  <a:gd name="connsiteY5" fmla="*/ 1198 h 442731"/>
                  <a:gd name="connsiteX0" fmla="*/ 0 w 861593"/>
                  <a:gd name="connsiteY0" fmla="*/ 17735 h 459268"/>
                  <a:gd name="connsiteX1" fmla="*/ 208414 w 861593"/>
                  <a:gd name="connsiteY1" fmla="*/ 16537 h 459268"/>
                  <a:gd name="connsiteX2" fmla="*/ 861593 w 861593"/>
                  <a:gd name="connsiteY2" fmla="*/ 17735 h 459268"/>
                  <a:gd name="connsiteX3" fmla="*/ 861593 w 861593"/>
                  <a:gd name="connsiteY3" fmla="*/ 459268 h 459268"/>
                  <a:gd name="connsiteX4" fmla="*/ 0 w 861593"/>
                  <a:gd name="connsiteY4" fmla="*/ 459268 h 459268"/>
                  <a:gd name="connsiteX5" fmla="*/ 0 w 861593"/>
                  <a:gd name="connsiteY5" fmla="*/ 17735 h 459268"/>
                  <a:gd name="connsiteX0" fmla="*/ 3709 w 865302"/>
                  <a:gd name="connsiteY0" fmla="*/ 72636 h 514169"/>
                  <a:gd name="connsiteX1" fmla="*/ 16861 w 865302"/>
                  <a:gd name="connsiteY1" fmla="*/ 0 h 514169"/>
                  <a:gd name="connsiteX2" fmla="*/ 212123 w 865302"/>
                  <a:gd name="connsiteY2" fmla="*/ 71438 h 514169"/>
                  <a:gd name="connsiteX3" fmla="*/ 865302 w 865302"/>
                  <a:gd name="connsiteY3" fmla="*/ 72636 h 514169"/>
                  <a:gd name="connsiteX4" fmla="*/ 865302 w 865302"/>
                  <a:gd name="connsiteY4" fmla="*/ 514169 h 514169"/>
                  <a:gd name="connsiteX5" fmla="*/ 3709 w 865302"/>
                  <a:gd name="connsiteY5" fmla="*/ 514169 h 514169"/>
                  <a:gd name="connsiteX6" fmla="*/ 3709 w 865302"/>
                  <a:gd name="connsiteY6" fmla="*/ 72636 h 514169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90218 h 531751"/>
                  <a:gd name="connsiteX1" fmla="*/ 16861 w 865302"/>
                  <a:gd name="connsiteY1" fmla="*/ 17582 h 531751"/>
                  <a:gd name="connsiteX2" fmla="*/ 219268 w 865302"/>
                  <a:gd name="connsiteY2" fmla="*/ 3296 h 531751"/>
                  <a:gd name="connsiteX3" fmla="*/ 212123 w 865302"/>
                  <a:gd name="connsiteY3" fmla="*/ 89020 h 531751"/>
                  <a:gd name="connsiteX4" fmla="*/ 865302 w 865302"/>
                  <a:gd name="connsiteY4" fmla="*/ 90218 h 531751"/>
                  <a:gd name="connsiteX5" fmla="*/ 865302 w 865302"/>
                  <a:gd name="connsiteY5" fmla="*/ 531751 h 531751"/>
                  <a:gd name="connsiteX6" fmla="*/ 3709 w 865302"/>
                  <a:gd name="connsiteY6" fmla="*/ 531751 h 531751"/>
                  <a:gd name="connsiteX7" fmla="*/ 3709 w 865302"/>
                  <a:gd name="connsiteY7" fmla="*/ 90218 h 531751"/>
                  <a:gd name="connsiteX0" fmla="*/ 3709 w 865302"/>
                  <a:gd name="connsiteY0" fmla="*/ 86922 h 528455"/>
                  <a:gd name="connsiteX1" fmla="*/ 16861 w 865302"/>
                  <a:gd name="connsiteY1" fmla="*/ 14286 h 528455"/>
                  <a:gd name="connsiteX2" fmla="*/ 219268 w 865302"/>
                  <a:gd name="connsiteY2" fmla="*/ 0 h 528455"/>
                  <a:gd name="connsiteX3" fmla="*/ 212123 w 865302"/>
                  <a:gd name="connsiteY3" fmla="*/ 85724 h 528455"/>
                  <a:gd name="connsiteX4" fmla="*/ 865302 w 865302"/>
                  <a:gd name="connsiteY4" fmla="*/ 86922 h 528455"/>
                  <a:gd name="connsiteX5" fmla="*/ 865302 w 865302"/>
                  <a:gd name="connsiteY5" fmla="*/ 528455 h 528455"/>
                  <a:gd name="connsiteX6" fmla="*/ 3709 w 865302"/>
                  <a:gd name="connsiteY6" fmla="*/ 528455 h 528455"/>
                  <a:gd name="connsiteX7" fmla="*/ 3709 w 865302"/>
                  <a:gd name="connsiteY7" fmla="*/ 86922 h 528455"/>
                  <a:gd name="connsiteX0" fmla="*/ 5355 w 866948"/>
                  <a:gd name="connsiteY0" fmla="*/ 86922 h 528455"/>
                  <a:gd name="connsiteX1" fmla="*/ 16126 w 866948"/>
                  <a:gd name="connsiteY1" fmla="*/ 9523 h 528455"/>
                  <a:gd name="connsiteX2" fmla="*/ 220914 w 866948"/>
                  <a:gd name="connsiteY2" fmla="*/ 0 h 528455"/>
                  <a:gd name="connsiteX3" fmla="*/ 213769 w 866948"/>
                  <a:gd name="connsiteY3" fmla="*/ 85724 h 528455"/>
                  <a:gd name="connsiteX4" fmla="*/ 866948 w 866948"/>
                  <a:gd name="connsiteY4" fmla="*/ 86922 h 528455"/>
                  <a:gd name="connsiteX5" fmla="*/ 866948 w 866948"/>
                  <a:gd name="connsiteY5" fmla="*/ 528455 h 528455"/>
                  <a:gd name="connsiteX6" fmla="*/ 5355 w 866948"/>
                  <a:gd name="connsiteY6" fmla="*/ 528455 h 528455"/>
                  <a:gd name="connsiteX7" fmla="*/ 5355 w 866948"/>
                  <a:gd name="connsiteY7" fmla="*/ 86922 h 528455"/>
                  <a:gd name="connsiteX0" fmla="*/ 0 w 861593"/>
                  <a:gd name="connsiteY0" fmla="*/ 86922 h 528455"/>
                  <a:gd name="connsiteX1" fmla="*/ 10771 w 861593"/>
                  <a:gd name="connsiteY1" fmla="*/ 9523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0 w 861593"/>
                  <a:gd name="connsiteY0" fmla="*/ 86922 h 528455"/>
                  <a:gd name="connsiteX1" fmla="*/ 3627 w 861593"/>
                  <a:gd name="connsiteY1" fmla="*/ 7142 h 528455"/>
                  <a:gd name="connsiteX2" fmla="*/ 215559 w 861593"/>
                  <a:gd name="connsiteY2" fmla="*/ 0 h 528455"/>
                  <a:gd name="connsiteX3" fmla="*/ 208414 w 861593"/>
                  <a:gd name="connsiteY3" fmla="*/ 85724 h 528455"/>
                  <a:gd name="connsiteX4" fmla="*/ 861593 w 861593"/>
                  <a:gd name="connsiteY4" fmla="*/ 86922 h 528455"/>
                  <a:gd name="connsiteX5" fmla="*/ 861593 w 861593"/>
                  <a:gd name="connsiteY5" fmla="*/ 528455 h 528455"/>
                  <a:gd name="connsiteX6" fmla="*/ 0 w 861593"/>
                  <a:gd name="connsiteY6" fmla="*/ 528455 h 528455"/>
                  <a:gd name="connsiteX7" fmla="*/ 0 w 861593"/>
                  <a:gd name="connsiteY7" fmla="*/ 86922 h 528455"/>
                  <a:gd name="connsiteX0" fmla="*/ 688 w 862281"/>
                  <a:gd name="connsiteY0" fmla="*/ 87200 h 528733"/>
                  <a:gd name="connsiteX1" fmla="*/ 1533 w 862281"/>
                  <a:gd name="connsiteY1" fmla="*/ 233 h 528733"/>
                  <a:gd name="connsiteX2" fmla="*/ 216247 w 862281"/>
                  <a:gd name="connsiteY2" fmla="*/ 278 h 528733"/>
                  <a:gd name="connsiteX3" fmla="*/ 209102 w 862281"/>
                  <a:gd name="connsiteY3" fmla="*/ 86002 h 528733"/>
                  <a:gd name="connsiteX4" fmla="*/ 862281 w 862281"/>
                  <a:gd name="connsiteY4" fmla="*/ 87200 h 528733"/>
                  <a:gd name="connsiteX5" fmla="*/ 862281 w 862281"/>
                  <a:gd name="connsiteY5" fmla="*/ 528733 h 528733"/>
                  <a:gd name="connsiteX6" fmla="*/ 688 w 862281"/>
                  <a:gd name="connsiteY6" fmla="*/ 528733 h 528733"/>
                  <a:gd name="connsiteX7" fmla="*/ 688 w 862281"/>
                  <a:gd name="connsiteY7" fmla="*/ 87200 h 528733"/>
                  <a:gd name="connsiteX0" fmla="*/ 688 w 862281"/>
                  <a:gd name="connsiteY0" fmla="*/ 86967 h 528500"/>
                  <a:gd name="connsiteX1" fmla="*/ 1533 w 862281"/>
                  <a:gd name="connsiteY1" fmla="*/ 0 h 528500"/>
                  <a:gd name="connsiteX2" fmla="*/ 216247 w 862281"/>
                  <a:gd name="connsiteY2" fmla="*/ 45 h 528500"/>
                  <a:gd name="connsiteX3" fmla="*/ 209102 w 862281"/>
                  <a:gd name="connsiteY3" fmla="*/ 85769 h 528500"/>
                  <a:gd name="connsiteX4" fmla="*/ 862281 w 862281"/>
                  <a:gd name="connsiteY4" fmla="*/ 86967 h 528500"/>
                  <a:gd name="connsiteX5" fmla="*/ 862281 w 862281"/>
                  <a:gd name="connsiteY5" fmla="*/ 528500 h 528500"/>
                  <a:gd name="connsiteX6" fmla="*/ 688 w 862281"/>
                  <a:gd name="connsiteY6" fmla="*/ 528500 h 528500"/>
                  <a:gd name="connsiteX7" fmla="*/ 688 w 862281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08414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0269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2588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  <a:gd name="connsiteX0" fmla="*/ 0 w 861593"/>
                  <a:gd name="connsiteY0" fmla="*/ 86967 h 528500"/>
                  <a:gd name="connsiteX1" fmla="*/ 845 w 861593"/>
                  <a:gd name="connsiteY1" fmla="*/ 0 h 528500"/>
                  <a:gd name="connsiteX2" fmla="*/ 215559 w 861593"/>
                  <a:gd name="connsiteY2" fmla="*/ 45 h 528500"/>
                  <a:gd name="connsiteX3" fmla="*/ 214675 w 861593"/>
                  <a:gd name="connsiteY3" fmla="*/ 85769 h 528500"/>
                  <a:gd name="connsiteX4" fmla="*/ 861593 w 861593"/>
                  <a:gd name="connsiteY4" fmla="*/ 86967 h 528500"/>
                  <a:gd name="connsiteX5" fmla="*/ 861593 w 861593"/>
                  <a:gd name="connsiteY5" fmla="*/ 528500 h 528500"/>
                  <a:gd name="connsiteX6" fmla="*/ 0 w 861593"/>
                  <a:gd name="connsiteY6" fmla="*/ 528500 h 528500"/>
                  <a:gd name="connsiteX7" fmla="*/ 0 w 861593"/>
                  <a:gd name="connsiteY7" fmla="*/ 86967 h 528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1593" h="528500">
                    <a:moveTo>
                      <a:pt x="0" y="86967"/>
                    </a:moveTo>
                    <a:cubicBezTo>
                      <a:pt x="459" y="-494"/>
                      <a:pt x="-215" y="87747"/>
                      <a:pt x="845" y="0"/>
                    </a:cubicBezTo>
                    <a:cubicBezTo>
                      <a:pt x="215718" y="85"/>
                      <a:pt x="1050" y="226"/>
                      <a:pt x="215559" y="45"/>
                    </a:cubicBezTo>
                    <a:cubicBezTo>
                      <a:pt x="214641" y="93335"/>
                      <a:pt x="215479" y="-6782"/>
                      <a:pt x="214675" y="85769"/>
                    </a:cubicBezTo>
                    <a:lnTo>
                      <a:pt x="861593" y="86967"/>
                    </a:lnTo>
                    <a:lnTo>
                      <a:pt x="861593" y="528500"/>
                    </a:lnTo>
                    <a:lnTo>
                      <a:pt x="0" y="528500"/>
                    </a:lnTo>
                    <a:lnTo>
                      <a:pt x="0" y="86967"/>
                    </a:lnTo>
                    <a:close/>
                  </a:path>
                </a:pathLst>
              </a:cu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fr-FR" sz="1200" dirty="0" smtClean="0">
                    <a:solidFill>
                      <a:schemeClr val="accent1">
                        <a:lumMod val="75000"/>
                      </a:schemeClr>
                    </a:solidFill>
                    <a:latin typeface="+mj-lt"/>
                    <a:cs typeface="Calibri" panose="020F0502020204030204" pitchFamily="34" charset="0"/>
                  </a:rPr>
                  <a:t>Dataset</a:t>
                </a:r>
                <a:endParaRPr lang="fr-FR" sz="1200" dirty="0">
                  <a:solidFill>
                    <a:schemeClr val="accent1">
                      <a:lumMod val="75000"/>
                    </a:schemeClr>
                  </a:solidFill>
                  <a:latin typeface="+mj-lt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" name="Rectangle 1"/>
          <p:cNvSpPr/>
          <p:nvPr/>
        </p:nvSpPr>
        <p:spPr>
          <a:xfrm>
            <a:off x="7156539" y="4181955"/>
            <a:ext cx="17302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Quick Tip :</a:t>
            </a:r>
          </a:p>
          <a:p>
            <a:pPr algn="just"/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</a:t>
            </a:r>
            <a:r>
              <a:rPr 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</a:t>
            </a:r>
            <a:r>
              <a:rPr lang="en-US" sz="1200" b="1" dirty="0" err="1" smtClean="0">
                <a:solidFill>
                  <a:srgbClr val="FF9E00"/>
                </a:solidFill>
              </a:rPr>
              <a:t>Verse</a:t>
            </a:r>
            <a:r>
              <a:rPr lang="en-US" sz="1200" b="1" dirty="0" smtClean="0">
                <a:solidFill>
                  <a:srgbClr val="FF9E00"/>
                </a:solidFill>
              </a:rPr>
              <a:t> 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is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smtClean="0">
                <a:solidFill>
                  <a:srgbClr val="FF9E00"/>
                </a:solidFill>
              </a:rPr>
              <a:t>Vast</a:t>
            </a:r>
          </a:p>
          <a:p>
            <a:pPr algn="just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</a:t>
            </a:r>
            <a:r>
              <a:rPr lang="en-US" sz="1200" b="1" dirty="0" err="1" smtClean="0">
                <a:solidFill>
                  <a:srgbClr val="0070C0"/>
                </a:solidFill>
              </a:rPr>
              <a:t>Set</a:t>
            </a:r>
            <a:r>
              <a:rPr lang="en-US" sz="1200" b="1" dirty="0" smtClean="0">
                <a:solidFill>
                  <a:srgbClr val="FF9E00"/>
                </a:solidFill>
              </a:rPr>
              <a:t> 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is</a:t>
            </a:r>
            <a:r>
              <a:rPr lang="en-US" sz="1200" b="1" dirty="0" smtClean="0">
                <a:solidFill>
                  <a:srgbClr val="FF9E00"/>
                </a:solidFill>
              </a:rPr>
              <a:t> </a:t>
            </a:r>
            <a:r>
              <a:rPr lang="en-US" sz="1200" b="1" dirty="0" smtClean="0">
                <a:solidFill>
                  <a:srgbClr val="0070C0"/>
                </a:solidFill>
              </a:rPr>
              <a:t>Small</a:t>
            </a:r>
            <a:endParaRPr lang="fr-FR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253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VIE D’UN DATASET 1/4 :</a:t>
            </a:r>
            <a:br>
              <a:rPr lang="fr-FR" dirty="0" smtClean="0"/>
            </a:br>
            <a:r>
              <a:rPr lang="fr-FR" dirty="0" smtClean="0"/>
              <a:t>AVANT LE DATASET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lnSpc>
                <a:spcPct val="150000"/>
              </a:lnSpc>
              <a:buNone/>
            </a:pPr>
            <a:r>
              <a:rPr lang="fr-FR" sz="2000" i="1" dirty="0" smtClean="0">
                <a:latin typeface="Monserrat"/>
              </a:rPr>
              <a:t>	Éventuellement installation de Dataverse</a:t>
            </a: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Création du Dataverse</a:t>
            </a: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Attribution des droits</a:t>
            </a: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Personnalisation du Dataverse</a:t>
            </a: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Création d’un Template</a:t>
            </a:r>
            <a:endParaRPr lang="fr-FR" dirty="0">
              <a:latin typeface="Monserrat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 dirty="0"/>
          </a:p>
        </p:txBody>
      </p:sp>
      <p:grpSp>
        <p:nvGrpSpPr>
          <p:cNvPr id="5" name="Google Shape;468;p38"/>
          <p:cNvGrpSpPr/>
          <p:nvPr/>
        </p:nvGrpSpPr>
        <p:grpSpPr>
          <a:xfrm>
            <a:off x="1043868" y="1132679"/>
            <a:ext cx="427781" cy="316489"/>
            <a:chOff x="5255200" y="3006475"/>
            <a:chExt cx="511700" cy="378575"/>
          </a:xfrm>
          <a:solidFill>
            <a:srgbClr val="FF9E00"/>
          </a:solidFill>
        </p:grpSpPr>
        <p:sp>
          <p:nvSpPr>
            <p:cNvPr id="6" name="Google Shape;469;p3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" name="Google Shape;470;p3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Google Shape;562;p38"/>
          <p:cNvGrpSpPr/>
          <p:nvPr/>
        </p:nvGrpSpPr>
        <p:grpSpPr>
          <a:xfrm>
            <a:off x="1050325" y="1721304"/>
            <a:ext cx="459424" cy="417561"/>
            <a:chOff x="4562200" y="4968250"/>
            <a:chExt cx="549550" cy="499475"/>
          </a:xfrm>
          <a:solidFill>
            <a:srgbClr val="FF9E00"/>
          </a:solidFill>
        </p:grpSpPr>
        <p:sp>
          <p:nvSpPr>
            <p:cNvPr id="9" name="Google Shape;563;p38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" name="Google Shape;564;p38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" name="Google Shape;565;p38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" name="Google Shape;566;p38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" name="Google Shape;567;p38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1045458" y="2405552"/>
            <a:ext cx="518219" cy="319561"/>
            <a:chOff x="1045458" y="2510327"/>
            <a:chExt cx="518219" cy="319561"/>
          </a:xfrm>
        </p:grpSpPr>
        <p:grpSp>
          <p:nvGrpSpPr>
            <p:cNvPr id="20" name="Groupe 19"/>
            <p:cNvGrpSpPr/>
            <p:nvPr/>
          </p:nvGrpSpPr>
          <p:grpSpPr>
            <a:xfrm>
              <a:off x="1045458" y="2510327"/>
              <a:ext cx="518219" cy="319561"/>
              <a:chOff x="1115308" y="2510327"/>
              <a:chExt cx="518219" cy="319561"/>
            </a:xfrm>
          </p:grpSpPr>
          <p:sp>
            <p:nvSpPr>
              <p:cNvPr id="17" name="Google Shape;434;p38"/>
              <p:cNvSpPr/>
              <p:nvPr/>
            </p:nvSpPr>
            <p:spPr>
              <a:xfrm>
                <a:off x="1115308" y="2510327"/>
                <a:ext cx="319561" cy="319561"/>
              </a:xfrm>
              <a:custGeom>
                <a:avLst/>
                <a:gdLst/>
                <a:ahLst/>
                <a:cxnLst/>
                <a:rect l="l" t="t" r="r" b="b"/>
                <a:pathLst>
                  <a:path w="15290" h="15290" extrusionOk="0">
                    <a:moveTo>
                      <a:pt x="4519" y="6815"/>
                    </a:moveTo>
                    <a:lnTo>
                      <a:pt x="4690" y="6839"/>
                    </a:lnTo>
                    <a:lnTo>
                      <a:pt x="4861" y="6888"/>
                    </a:lnTo>
                    <a:lnTo>
                      <a:pt x="5007" y="6986"/>
                    </a:lnTo>
                    <a:lnTo>
                      <a:pt x="5154" y="7084"/>
                    </a:lnTo>
                    <a:lnTo>
                      <a:pt x="5251" y="7230"/>
                    </a:lnTo>
                    <a:lnTo>
                      <a:pt x="5325" y="7401"/>
                    </a:lnTo>
                    <a:lnTo>
                      <a:pt x="5374" y="7572"/>
                    </a:lnTo>
                    <a:lnTo>
                      <a:pt x="5398" y="7767"/>
                    </a:lnTo>
                    <a:lnTo>
                      <a:pt x="5374" y="7963"/>
                    </a:lnTo>
                    <a:lnTo>
                      <a:pt x="5325" y="8134"/>
                    </a:lnTo>
                    <a:lnTo>
                      <a:pt x="5251" y="8305"/>
                    </a:lnTo>
                    <a:lnTo>
                      <a:pt x="5154" y="8451"/>
                    </a:lnTo>
                    <a:lnTo>
                      <a:pt x="5007" y="8549"/>
                    </a:lnTo>
                    <a:lnTo>
                      <a:pt x="4861" y="8647"/>
                    </a:lnTo>
                    <a:lnTo>
                      <a:pt x="4690" y="8696"/>
                    </a:lnTo>
                    <a:lnTo>
                      <a:pt x="4519" y="8720"/>
                    </a:lnTo>
                    <a:lnTo>
                      <a:pt x="4348" y="8696"/>
                    </a:lnTo>
                    <a:lnTo>
                      <a:pt x="4177" y="8647"/>
                    </a:lnTo>
                    <a:lnTo>
                      <a:pt x="4030" y="8549"/>
                    </a:lnTo>
                    <a:lnTo>
                      <a:pt x="3884" y="8451"/>
                    </a:lnTo>
                    <a:lnTo>
                      <a:pt x="3786" y="8305"/>
                    </a:lnTo>
                    <a:lnTo>
                      <a:pt x="3713" y="8134"/>
                    </a:lnTo>
                    <a:lnTo>
                      <a:pt x="3664" y="7963"/>
                    </a:lnTo>
                    <a:lnTo>
                      <a:pt x="3640" y="7767"/>
                    </a:lnTo>
                    <a:lnTo>
                      <a:pt x="3664" y="7572"/>
                    </a:lnTo>
                    <a:lnTo>
                      <a:pt x="3713" y="7401"/>
                    </a:lnTo>
                    <a:lnTo>
                      <a:pt x="3786" y="7230"/>
                    </a:lnTo>
                    <a:lnTo>
                      <a:pt x="3884" y="7084"/>
                    </a:lnTo>
                    <a:lnTo>
                      <a:pt x="4030" y="6986"/>
                    </a:lnTo>
                    <a:lnTo>
                      <a:pt x="4177" y="6888"/>
                    </a:lnTo>
                    <a:lnTo>
                      <a:pt x="4348" y="6839"/>
                    </a:lnTo>
                    <a:lnTo>
                      <a:pt x="4519" y="6815"/>
                    </a:lnTo>
                    <a:close/>
                    <a:moveTo>
                      <a:pt x="10771" y="6815"/>
                    </a:moveTo>
                    <a:lnTo>
                      <a:pt x="10942" y="6839"/>
                    </a:lnTo>
                    <a:lnTo>
                      <a:pt x="11113" y="6888"/>
                    </a:lnTo>
                    <a:lnTo>
                      <a:pt x="11260" y="6986"/>
                    </a:lnTo>
                    <a:lnTo>
                      <a:pt x="11406" y="7084"/>
                    </a:lnTo>
                    <a:lnTo>
                      <a:pt x="11504" y="7230"/>
                    </a:lnTo>
                    <a:lnTo>
                      <a:pt x="11577" y="7401"/>
                    </a:lnTo>
                    <a:lnTo>
                      <a:pt x="11626" y="7572"/>
                    </a:lnTo>
                    <a:lnTo>
                      <a:pt x="11650" y="7767"/>
                    </a:lnTo>
                    <a:lnTo>
                      <a:pt x="11626" y="7963"/>
                    </a:lnTo>
                    <a:lnTo>
                      <a:pt x="11577" y="8134"/>
                    </a:lnTo>
                    <a:lnTo>
                      <a:pt x="11504" y="8305"/>
                    </a:lnTo>
                    <a:lnTo>
                      <a:pt x="11406" y="8451"/>
                    </a:lnTo>
                    <a:lnTo>
                      <a:pt x="11260" y="8549"/>
                    </a:lnTo>
                    <a:lnTo>
                      <a:pt x="11113" y="8647"/>
                    </a:lnTo>
                    <a:lnTo>
                      <a:pt x="10942" y="8696"/>
                    </a:lnTo>
                    <a:lnTo>
                      <a:pt x="10771" y="8720"/>
                    </a:lnTo>
                    <a:lnTo>
                      <a:pt x="10600" y="8696"/>
                    </a:lnTo>
                    <a:lnTo>
                      <a:pt x="10429" y="8647"/>
                    </a:lnTo>
                    <a:lnTo>
                      <a:pt x="10283" y="8549"/>
                    </a:lnTo>
                    <a:lnTo>
                      <a:pt x="10136" y="8451"/>
                    </a:lnTo>
                    <a:lnTo>
                      <a:pt x="10038" y="8305"/>
                    </a:lnTo>
                    <a:lnTo>
                      <a:pt x="9965" y="8134"/>
                    </a:lnTo>
                    <a:lnTo>
                      <a:pt x="9916" y="7963"/>
                    </a:lnTo>
                    <a:lnTo>
                      <a:pt x="9892" y="7767"/>
                    </a:lnTo>
                    <a:lnTo>
                      <a:pt x="9916" y="7572"/>
                    </a:lnTo>
                    <a:lnTo>
                      <a:pt x="9965" y="7401"/>
                    </a:lnTo>
                    <a:lnTo>
                      <a:pt x="10038" y="7230"/>
                    </a:lnTo>
                    <a:lnTo>
                      <a:pt x="10136" y="7084"/>
                    </a:lnTo>
                    <a:lnTo>
                      <a:pt x="10283" y="6986"/>
                    </a:lnTo>
                    <a:lnTo>
                      <a:pt x="10429" y="6888"/>
                    </a:lnTo>
                    <a:lnTo>
                      <a:pt x="10600" y="6839"/>
                    </a:lnTo>
                    <a:lnTo>
                      <a:pt x="10771" y="6815"/>
                    </a:lnTo>
                    <a:close/>
                    <a:moveTo>
                      <a:pt x="11308" y="10210"/>
                    </a:moveTo>
                    <a:lnTo>
                      <a:pt x="11406" y="10234"/>
                    </a:lnTo>
                    <a:lnTo>
                      <a:pt x="11479" y="10259"/>
                    </a:lnTo>
                    <a:lnTo>
                      <a:pt x="11577" y="10307"/>
                    </a:lnTo>
                    <a:lnTo>
                      <a:pt x="11650" y="10356"/>
                    </a:lnTo>
                    <a:lnTo>
                      <a:pt x="11699" y="10430"/>
                    </a:lnTo>
                    <a:lnTo>
                      <a:pt x="11748" y="10527"/>
                    </a:lnTo>
                    <a:lnTo>
                      <a:pt x="11772" y="10625"/>
                    </a:lnTo>
                    <a:lnTo>
                      <a:pt x="11797" y="10698"/>
                    </a:lnTo>
                    <a:lnTo>
                      <a:pt x="11772" y="10796"/>
                    </a:lnTo>
                    <a:lnTo>
                      <a:pt x="11748" y="10894"/>
                    </a:lnTo>
                    <a:lnTo>
                      <a:pt x="11699" y="10967"/>
                    </a:lnTo>
                    <a:lnTo>
                      <a:pt x="11650" y="11065"/>
                    </a:lnTo>
                    <a:lnTo>
                      <a:pt x="11235" y="11431"/>
                    </a:lnTo>
                    <a:lnTo>
                      <a:pt x="10795" y="11773"/>
                    </a:lnTo>
                    <a:lnTo>
                      <a:pt x="10307" y="12041"/>
                    </a:lnTo>
                    <a:lnTo>
                      <a:pt x="9819" y="12286"/>
                    </a:lnTo>
                    <a:lnTo>
                      <a:pt x="9281" y="12457"/>
                    </a:lnTo>
                    <a:lnTo>
                      <a:pt x="8768" y="12603"/>
                    </a:lnTo>
                    <a:lnTo>
                      <a:pt x="8207" y="12676"/>
                    </a:lnTo>
                    <a:lnTo>
                      <a:pt x="7645" y="12701"/>
                    </a:lnTo>
                    <a:lnTo>
                      <a:pt x="7083" y="12676"/>
                    </a:lnTo>
                    <a:lnTo>
                      <a:pt x="6521" y="12603"/>
                    </a:lnTo>
                    <a:lnTo>
                      <a:pt x="6009" y="12457"/>
                    </a:lnTo>
                    <a:lnTo>
                      <a:pt x="5471" y="12286"/>
                    </a:lnTo>
                    <a:lnTo>
                      <a:pt x="4983" y="12041"/>
                    </a:lnTo>
                    <a:lnTo>
                      <a:pt x="4494" y="11773"/>
                    </a:lnTo>
                    <a:lnTo>
                      <a:pt x="4055" y="11431"/>
                    </a:lnTo>
                    <a:lnTo>
                      <a:pt x="3640" y="11065"/>
                    </a:lnTo>
                    <a:lnTo>
                      <a:pt x="3591" y="10967"/>
                    </a:lnTo>
                    <a:lnTo>
                      <a:pt x="3542" y="10894"/>
                    </a:lnTo>
                    <a:lnTo>
                      <a:pt x="3517" y="10796"/>
                    </a:lnTo>
                    <a:lnTo>
                      <a:pt x="3493" y="10698"/>
                    </a:lnTo>
                    <a:lnTo>
                      <a:pt x="3517" y="10625"/>
                    </a:lnTo>
                    <a:lnTo>
                      <a:pt x="3542" y="10527"/>
                    </a:lnTo>
                    <a:lnTo>
                      <a:pt x="3591" y="10430"/>
                    </a:lnTo>
                    <a:lnTo>
                      <a:pt x="3640" y="10356"/>
                    </a:lnTo>
                    <a:lnTo>
                      <a:pt x="3713" y="10307"/>
                    </a:lnTo>
                    <a:lnTo>
                      <a:pt x="3811" y="10259"/>
                    </a:lnTo>
                    <a:lnTo>
                      <a:pt x="3884" y="10234"/>
                    </a:lnTo>
                    <a:lnTo>
                      <a:pt x="3981" y="10210"/>
                    </a:lnTo>
                    <a:lnTo>
                      <a:pt x="4079" y="10234"/>
                    </a:lnTo>
                    <a:lnTo>
                      <a:pt x="4177" y="10259"/>
                    </a:lnTo>
                    <a:lnTo>
                      <a:pt x="4250" y="10307"/>
                    </a:lnTo>
                    <a:lnTo>
                      <a:pt x="4323" y="10356"/>
                    </a:lnTo>
                    <a:lnTo>
                      <a:pt x="4690" y="10674"/>
                    </a:lnTo>
                    <a:lnTo>
                      <a:pt x="5056" y="10942"/>
                    </a:lnTo>
                    <a:lnTo>
                      <a:pt x="5447" y="11187"/>
                    </a:lnTo>
                    <a:lnTo>
                      <a:pt x="5862" y="11382"/>
                    </a:lnTo>
                    <a:lnTo>
                      <a:pt x="6277" y="11529"/>
                    </a:lnTo>
                    <a:lnTo>
                      <a:pt x="6717" y="11651"/>
                    </a:lnTo>
                    <a:lnTo>
                      <a:pt x="7181" y="11700"/>
                    </a:lnTo>
                    <a:lnTo>
                      <a:pt x="7645" y="11724"/>
                    </a:lnTo>
                    <a:lnTo>
                      <a:pt x="8109" y="11700"/>
                    </a:lnTo>
                    <a:lnTo>
                      <a:pt x="8573" y="11651"/>
                    </a:lnTo>
                    <a:lnTo>
                      <a:pt x="9013" y="11529"/>
                    </a:lnTo>
                    <a:lnTo>
                      <a:pt x="9428" y="11382"/>
                    </a:lnTo>
                    <a:lnTo>
                      <a:pt x="9843" y="11187"/>
                    </a:lnTo>
                    <a:lnTo>
                      <a:pt x="10234" y="10942"/>
                    </a:lnTo>
                    <a:lnTo>
                      <a:pt x="10600" y="10674"/>
                    </a:lnTo>
                    <a:lnTo>
                      <a:pt x="10966" y="10356"/>
                    </a:lnTo>
                    <a:lnTo>
                      <a:pt x="11040" y="10307"/>
                    </a:lnTo>
                    <a:lnTo>
                      <a:pt x="11113" y="10259"/>
                    </a:lnTo>
                    <a:lnTo>
                      <a:pt x="11211" y="10234"/>
                    </a:lnTo>
                    <a:lnTo>
                      <a:pt x="11308" y="10210"/>
                    </a:lnTo>
                    <a:close/>
                    <a:moveTo>
                      <a:pt x="7254" y="1"/>
                    </a:moveTo>
                    <a:lnTo>
                      <a:pt x="6863" y="50"/>
                    </a:lnTo>
                    <a:lnTo>
                      <a:pt x="6473" y="99"/>
                    </a:lnTo>
                    <a:lnTo>
                      <a:pt x="6106" y="147"/>
                    </a:lnTo>
                    <a:lnTo>
                      <a:pt x="5740" y="245"/>
                    </a:lnTo>
                    <a:lnTo>
                      <a:pt x="5374" y="343"/>
                    </a:lnTo>
                    <a:lnTo>
                      <a:pt x="5007" y="465"/>
                    </a:lnTo>
                    <a:lnTo>
                      <a:pt x="4665" y="611"/>
                    </a:lnTo>
                    <a:lnTo>
                      <a:pt x="4323" y="758"/>
                    </a:lnTo>
                    <a:lnTo>
                      <a:pt x="4006" y="929"/>
                    </a:lnTo>
                    <a:lnTo>
                      <a:pt x="3688" y="1100"/>
                    </a:lnTo>
                    <a:lnTo>
                      <a:pt x="3371" y="1295"/>
                    </a:lnTo>
                    <a:lnTo>
                      <a:pt x="3078" y="1515"/>
                    </a:lnTo>
                    <a:lnTo>
                      <a:pt x="2785" y="1735"/>
                    </a:lnTo>
                    <a:lnTo>
                      <a:pt x="2516" y="1979"/>
                    </a:lnTo>
                    <a:lnTo>
                      <a:pt x="2247" y="2248"/>
                    </a:lnTo>
                    <a:lnTo>
                      <a:pt x="1979" y="2516"/>
                    </a:lnTo>
                    <a:lnTo>
                      <a:pt x="1735" y="2785"/>
                    </a:lnTo>
                    <a:lnTo>
                      <a:pt x="1515" y="3078"/>
                    </a:lnTo>
                    <a:lnTo>
                      <a:pt x="1295" y="3371"/>
                    </a:lnTo>
                    <a:lnTo>
                      <a:pt x="1100" y="3689"/>
                    </a:lnTo>
                    <a:lnTo>
                      <a:pt x="929" y="4006"/>
                    </a:lnTo>
                    <a:lnTo>
                      <a:pt x="758" y="4324"/>
                    </a:lnTo>
                    <a:lnTo>
                      <a:pt x="611" y="4666"/>
                    </a:lnTo>
                    <a:lnTo>
                      <a:pt x="465" y="5008"/>
                    </a:lnTo>
                    <a:lnTo>
                      <a:pt x="342" y="5374"/>
                    </a:lnTo>
                    <a:lnTo>
                      <a:pt x="245" y="5740"/>
                    </a:lnTo>
                    <a:lnTo>
                      <a:pt x="147" y="6107"/>
                    </a:lnTo>
                    <a:lnTo>
                      <a:pt x="98" y="6473"/>
                    </a:lnTo>
                    <a:lnTo>
                      <a:pt x="49" y="6864"/>
                    </a:lnTo>
                    <a:lnTo>
                      <a:pt x="1" y="7255"/>
                    </a:lnTo>
                    <a:lnTo>
                      <a:pt x="1" y="7645"/>
                    </a:lnTo>
                    <a:lnTo>
                      <a:pt x="1" y="8036"/>
                    </a:lnTo>
                    <a:lnTo>
                      <a:pt x="49" y="8427"/>
                    </a:lnTo>
                    <a:lnTo>
                      <a:pt x="98" y="8818"/>
                    </a:lnTo>
                    <a:lnTo>
                      <a:pt x="147" y="9184"/>
                    </a:lnTo>
                    <a:lnTo>
                      <a:pt x="245" y="9550"/>
                    </a:lnTo>
                    <a:lnTo>
                      <a:pt x="342" y="9917"/>
                    </a:lnTo>
                    <a:lnTo>
                      <a:pt x="465" y="10283"/>
                    </a:lnTo>
                    <a:lnTo>
                      <a:pt x="611" y="10625"/>
                    </a:lnTo>
                    <a:lnTo>
                      <a:pt x="758" y="10967"/>
                    </a:lnTo>
                    <a:lnTo>
                      <a:pt x="929" y="11284"/>
                    </a:lnTo>
                    <a:lnTo>
                      <a:pt x="1100" y="11602"/>
                    </a:lnTo>
                    <a:lnTo>
                      <a:pt x="1295" y="11919"/>
                    </a:lnTo>
                    <a:lnTo>
                      <a:pt x="1515" y="12212"/>
                    </a:lnTo>
                    <a:lnTo>
                      <a:pt x="1735" y="12506"/>
                    </a:lnTo>
                    <a:lnTo>
                      <a:pt x="1979" y="12774"/>
                    </a:lnTo>
                    <a:lnTo>
                      <a:pt x="2247" y="13043"/>
                    </a:lnTo>
                    <a:lnTo>
                      <a:pt x="2516" y="13311"/>
                    </a:lnTo>
                    <a:lnTo>
                      <a:pt x="2785" y="13556"/>
                    </a:lnTo>
                    <a:lnTo>
                      <a:pt x="3078" y="13776"/>
                    </a:lnTo>
                    <a:lnTo>
                      <a:pt x="3371" y="13995"/>
                    </a:lnTo>
                    <a:lnTo>
                      <a:pt x="3688" y="14191"/>
                    </a:lnTo>
                    <a:lnTo>
                      <a:pt x="4006" y="14362"/>
                    </a:lnTo>
                    <a:lnTo>
                      <a:pt x="4323" y="14533"/>
                    </a:lnTo>
                    <a:lnTo>
                      <a:pt x="4665" y="14679"/>
                    </a:lnTo>
                    <a:lnTo>
                      <a:pt x="5007" y="14826"/>
                    </a:lnTo>
                    <a:lnTo>
                      <a:pt x="5374" y="14948"/>
                    </a:lnTo>
                    <a:lnTo>
                      <a:pt x="5740" y="15046"/>
                    </a:lnTo>
                    <a:lnTo>
                      <a:pt x="6106" y="15143"/>
                    </a:lnTo>
                    <a:lnTo>
                      <a:pt x="6473" y="15192"/>
                    </a:lnTo>
                    <a:lnTo>
                      <a:pt x="6863" y="15241"/>
                    </a:lnTo>
                    <a:lnTo>
                      <a:pt x="7254" y="15290"/>
                    </a:lnTo>
                    <a:lnTo>
                      <a:pt x="8036" y="15290"/>
                    </a:lnTo>
                    <a:lnTo>
                      <a:pt x="8426" y="15241"/>
                    </a:lnTo>
                    <a:lnTo>
                      <a:pt x="8817" y="15192"/>
                    </a:lnTo>
                    <a:lnTo>
                      <a:pt x="9184" y="15143"/>
                    </a:lnTo>
                    <a:lnTo>
                      <a:pt x="9550" y="15046"/>
                    </a:lnTo>
                    <a:lnTo>
                      <a:pt x="9916" y="14948"/>
                    </a:lnTo>
                    <a:lnTo>
                      <a:pt x="10283" y="14826"/>
                    </a:lnTo>
                    <a:lnTo>
                      <a:pt x="10625" y="14679"/>
                    </a:lnTo>
                    <a:lnTo>
                      <a:pt x="10966" y="14533"/>
                    </a:lnTo>
                    <a:lnTo>
                      <a:pt x="11284" y="14362"/>
                    </a:lnTo>
                    <a:lnTo>
                      <a:pt x="11601" y="14191"/>
                    </a:lnTo>
                    <a:lnTo>
                      <a:pt x="11919" y="13995"/>
                    </a:lnTo>
                    <a:lnTo>
                      <a:pt x="12212" y="13776"/>
                    </a:lnTo>
                    <a:lnTo>
                      <a:pt x="12505" y="13556"/>
                    </a:lnTo>
                    <a:lnTo>
                      <a:pt x="12774" y="13311"/>
                    </a:lnTo>
                    <a:lnTo>
                      <a:pt x="13042" y="13043"/>
                    </a:lnTo>
                    <a:lnTo>
                      <a:pt x="13311" y="12774"/>
                    </a:lnTo>
                    <a:lnTo>
                      <a:pt x="13555" y="12506"/>
                    </a:lnTo>
                    <a:lnTo>
                      <a:pt x="13775" y="12212"/>
                    </a:lnTo>
                    <a:lnTo>
                      <a:pt x="13995" y="11919"/>
                    </a:lnTo>
                    <a:lnTo>
                      <a:pt x="14190" y="11602"/>
                    </a:lnTo>
                    <a:lnTo>
                      <a:pt x="14361" y="11284"/>
                    </a:lnTo>
                    <a:lnTo>
                      <a:pt x="14532" y="10967"/>
                    </a:lnTo>
                    <a:lnTo>
                      <a:pt x="14679" y="10625"/>
                    </a:lnTo>
                    <a:lnTo>
                      <a:pt x="14825" y="10283"/>
                    </a:lnTo>
                    <a:lnTo>
                      <a:pt x="14947" y="9917"/>
                    </a:lnTo>
                    <a:lnTo>
                      <a:pt x="15045" y="9550"/>
                    </a:lnTo>
                    <a:lnTo>
                      <a:pt x="15143" y="9184"/>
                    </a:lnTo>
                    <a:lnTo>
                      <a:pt x="15192" y="8818"/>
                    </a:lnTo>
                    <a:lnTo>
                      <a:pt x="15240" y="8427"/>
                    </a:lnTo>
                    <a:lnTo>
                      <a:pt x="15289" y="8036"/>
                    </a:lnTo>
                    <a:lnTo>
                      <a:pt x="15289" y="7645"/>
                    </a:lnTo>
                    <a:lnTo>
                      <a:pt x="15289" y="7255"/>
                    </a:lnTo>
                    <a:lnTo>
                      <a:pt x="15240" y="6864"/>
                    </a:lnTo>
                    <a:lnTo>
                      <a:pt x="15192" y="6473"/>
                    </a:lnTo>
                    <a:lnTo>
                      <a:pt x="15143" y="6107"/>
                    </a:lnTo>
                    <a:lnTo>
                      <a:pt x="15045" y="5740"/>
                    </a:lnTo>
                    <a:lnTo>
                      <a:pt x="14947" y="5374"/>
                    </a:lnTo>
                    <a:lnTo>
                      <a:pt x="14825" y="5008"/>
                    </a:lnTo>
                    <a:lnTo>
                      <a:pt x="14679" y="4666"/>
                    </a:lnTo>
                    <a:lnTo>
                      <a:pt x="14532" y="4324"/>
                    </a:lnTo>
                    <a:lnTo>
                      <a:pt x="14361" y="4006"/>
                    </a:lnTo>
                    <a:lnTo>
                      <a:pt x="14190" y="3689"/>
                    </a:lnTo>
                    <a:lnTo>
                      <a:pt x="13995" y="3371"/>
                    </a:lnTo>
                    <a:lnTo>
                      <a:pt x="13775" y="3078"/>
                    </a:lnTo>
                    <a:lnTo>
                      <a:pt x="13555" y="2785"/>
                    </a:lnTo>
                    <a:lnTo>
                      <a:pt x="13311" y="2516"/>
                    </a:lnTo>
                    <a:lnTo>
                      <a:pt x="13042" y="2248"/>
                    </a:lnTo>
                    <a:lnTo>
                      <a:pt x="12774" y="1979"/>
                    </a:lnTo>
                    <a:lnTo>
                      <a:pt x="12505" y="1735"/>
                    </a:lnTo>
                    <a:lnTo>
                      <a:pt x="12212" y="1515"/>
                    </a:lnTo>
                    <a:lnTo>
                      <a:pt x="11919" y="1295"/>
                    </a:lnTo>
                    <a:lnTo>
                      <a:pt x="11601" y="1100"/>
                    </a:lnTo>
                    <a:lnTo>
                      <a:pt x="11284" y="929"/>
                    </a:lnTo>
                    <a:lnTo>
                      <a:pt x="10966" y="758"/>
                    </a:lnTo>
                    <a:lnTo>
                      <a:pt x="10625" y="611"/>
                    </a:lnTo>
                    <a:lnTo>
                      <a:pt x="10283" y="465"/>
                    </a:lnTo>
                    <a:lnTo>
                      <a:pt x="9916" y="343"/>
                    </a:lnTo>
                    <a:lnTo>
                      <a:pt x="9550" y="245"/>
                    </a:lnTo>
                    <a:lnTo>
                      <a:pt x="9184" y="147"/>
                    </a:lnTo>
                    <a:lnTo>
                      <a:pt x="8817" y="99"/>
                    </a:lnTo>
                    <a:lnTo>
                      <a:pt x="8426" y="50"/>
                    </a:lnTo>
                    <a:lnTo>
                      <a:pt x="8036" y="1"/>
                    </a:lnTo>
                    <a:close/>
                  </a:path>
                </a:pathLst>
              </a:custGeom>
              <a:solidFill>
                <a:srgbClr val="FF9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Google Shape;476;p38"/>
              <p:cNvSpPr/>
              <p:nvPr/>
            </p:nvSpPr>
            <p:spPr>
              <a:xfrm>
                <a:off x="1442540" y="2554973"/>
                <a:ext cx="190987" cy="274915"/>
              </a:xfrm>
              <a:custGeom>
                <a:avLst/>
                <a:gdLst/>
                <a:ahLst/>
                <a:cxnLst/>
                <a:rect l="l" t="t" r="r" b="b"/>
                <a:pathLst>
                  <a:path w="12896" h="18563" extrusionOk="0">
                    <a:moveTo>
                      <a:pt x="6448" y="1564"/>
                    </a:moveTo>
                    <a:lnTo>
                      <a:pt x="6814" y="1588"/>
                    </a:lnTo>
                    <a:lnTo>
                      <a:pt x="7181" y="1637"/>
                    </a:lnTo>
                    <a:lnTo>
                      <a:pt x="7523" y="1735"/>
                    </a:lnTo>
                    <a:lnTo>
                      <a:pt x="7865" y="1857"/>
                    </a:lnTo>
                    <a:lnTo>
                      <a:pt x="8182" y="2003"/>
                    </a:lnTo>
                    <a:lnTo>
                      <a:pt x="8475" y="2199"/>
                    </a:lnTo>
                    <a:lnTo>
                      <a:pt x="8768" y="2394"/>
                    </a:lnTo>
                    <a:lnTo>
                      <a:pt x="9013" y="2638"/>
                    </a:lnTo>
                    <a:lnTo>
                      <a:pt x="9257" y="2883"/>
                    </a:lnTo>
                    <a:lnTo>
                      <a:pt x="9477" y="3176"/>
                    </a:lnTo>
                    <a:lnTo>
                      <a:pt x="9647" y="3469"/>
                    </a:lnTo>
                    <a:lnTo>
                      <a:pt x="9794" y="3786"/>
                    </a:lnTo>
                    <a:lnTo>
                      <a:pt x="9916" y="4128"/>
                    </a:lnTo>
                    <a:lnTo>
                      <a:pt x="10014" y="4470"/>
                    </a:lnTo>
                    <a:lnTo>
                      <a:pt x="10063" y="4836"/>
                    </a:lnTo>
                    <a:lnTo>
                      <a:pt x="10087" y="5203"/>
                    </a:lnTo>
                    <a:lnTo>
                      <a:pt x="10087" y="7547"/>
                    </a:lnTo>
                    <a:lnTo>
                      <a:pt x="2809" y="7547"/>
                    </a:lnTo>
                    <a:lnTo>
                      <a:pt x="2809" y="5203"/>
                    </a:lnTo>
                    <a:lnTo>
                      <a:pt x="2833" y="4836"/>
                    </a:lnTo>
                    <a:lnTo>
                      <a:pt x="2882" y="4470"/>
                    </a:lnTo>
                    <a:lnTo>
                      <a:pt x="2980" y="4128"/>
                    </a:lnTo>
                    <a:lnTo>
                      <a:pt x="3102" y="3786"/>
                    </a:lnTo>
                    <a:lnTo>
                      <a:pt x="3249" y="3469"/>
                    </a:lnTo>
                    <a:lnTo>
                      <a:pt x="3420" y="3176"/>
                    </a:lnTo>
                    <a:lnTo>
                      <a:pt x="3639" y="2883"/>
                    </a:lnTo>
                    <a:lnTo>
                      <a:pt x="3884" y="2638"/>
                    </a:lnTo>
                    <a:lnTo>
                      <a:pt x="4128" y="2394"/>
                    </a:lnTo>
                    <a:lnTo>
                      <a:pt x="4421" y="2199"/>
                    </a:lnTo>
                    <a:lnTo>
                      <a:pt x="4714" y="2003"/>
                    </a:lnTo>
                    <a:lnTo>
                      <a:pt x="5032" y="1857"/>
                    </a:lnTo>
                    <a:lnTo>
                      <a:pt x="5373" y="1735"/>
                    </a:lnTo>
                    <a:lnTo>
                      <a:pt x="5715" y="1637"/>
                    </a:lnTo>
                    <a:lnTo>
                      <a:pt x="6082" y="1588"/>
                    </a:lnTo>
                    <a:lnTo>
                      <a:pt x="6448" y="1564"/>
                    </a:lnTo>
                    <a:close/>
                    <a:moveTo>
                      <a:pt x="6448" y="10991"/>
                    </a:moveTo>
                    <a:lnTo>
                      <a:pt x="6692" y="11015"/>
                    </a:lnTo>
                    <a:lnTo>
                      <a:pt x="6937" y="11089"/>
                    </a:lnTo>
                    <a:lnTo>
                      <a:pt x="7132" y="11211"/>
                    </a:lnTo>
                    <a:lnTo>
                      <a:pt x="7327" y="11357"/>
                    </a:lnTo>
                    <a:lnTo>
                      <a:pt x="7474" y="11528"/>
                    </a:lnTo>
                    <a:lnTo>
                      <a:pt x="7572" y="11748"/>
                    </a:lnTo>
                    <a:lnTo>
                      <a:pt x="7645" y="11968"/>
                    </a:lnTo>
                    <a:lnTo>
                      <a:pt x="7669" y="12212"/>
                    </a:lnTo>
                    <a:lnTo>
                      <a:pt x="7669" y="12383"/>
                    </a:lnTo>
                    <a:lnTo>
                      <a:pt x="7645" y="12530"/>
                    </a:lnTo>
                    <a:lnTo>
                      <a:pt x="7596" y="12701"/>
                    </a:lnTo>
                    <a:lnTo>
                      <a:pt x="7523" y="12823"/>
                    </a:lnTo>
                    <a:lnTo>
                      <a:pt x="7425" y="12969"/>
                    </a:lnTo>
                    <a:lnTo>
                      <a:pt x="7327" y="13067"/>
                    </a:lnTo>
                    <a:lnTo>
                      <a:pt x="7205" y="13189"/>
                    </a:lnTo>
                    <a:lnTo>
                      <a:pt x="7083" y="13262"/>
                    </a:lnTo>
                    <a:lnTo>
                      <a:pt x="7230" y="15094"/>
                    </a:lnTo>
                    <a:lnTo>
                      <a:pt x="5667" y="15094"/>
                    </a:lnTo>
                    <a:lnTo>
                      <a:pt x="5813" y="13262"/>
                    </a:lnTo>
                    <a:lnTo>
                      <a:pt x="5691" y="13189"/>
                    </a:lnTo>
                    <a:lnTo>
                      <a:pt x="5569" y="13067"/>
                    </a:lnTo>
                    <a:lnTo>
                      <a:pt x="5471" y="12969"/>
                    </a:lnTo>
                    <a:lnTo>
                      <a:pt x="5373" y="12823"/>
                    </a:lnTo>
                    <a:lnTo>
                      <a:pt x="5300" y="12701"/>
                    </a:lnTo>
                    <a:lnTo>
                      <a:pt x="5251" y="12530"/>
                    </a:lnTo>
                    <a:lnTo>
                      <a:pt x="5227" y="12383"/>
                    </a:lnTo>
                    <a:lnTo>
                      <a:pt x="5227" y="12212"/>
                    </a:lnTo>
                    <a:lnTo>
                      <a:pt x="5251" y="11968"/>
                    </a:lnTo>
                    <a:lnTo>
                      <a:pt x="5325" y="11748"/>
                    </a:lnTo>
                    <a:lnTo>
                      <a:pt x="5422" y="11528"/>
                    </a:lnTo>
                    <a:lnTo>
                      <a:pt x="5569" y="11357"/>
                    </a:lnTo>
                    <a:lnTo>
                      <a:pt x="5764" y="11211"/>
                    </a:lnTo>
                    <a:lnTo>
                      <a:pt x="5960" y="11089"/>
                    </a:lnTo>
                    <a:lnTo>
                      <a:pt x="6204" y="11015"/>
                    </a:lnTo>
                    <a:lnTo>
                      <a:pt x="6448" y="10991"/>
                    </a:lnTo>
                    <a:close/>
                    <a:moveTo>
                      <a:pt x="6448" y="1"/>
                    </a:moveTo>
                    <a:lnTo>
                      <a:pt x="5911" y="25"/>
                    </a:lnTo>
                    <a:lnTo>
                      <a:pt x="5398" y="123"/>
                    </a:lnTo>
                    <a:lnTo>
                      <a:pt x="4909" y="245"/>
                    </a:lnTo>
                    <a:lnTo>
                      <a:pt x="4421" y="416"/>
                    </a:lnTo>
                    <a:lnTo>
                      <a:pt x="3981" y="636"/>
                    </a:lnTo>
                    <a:lnTo>
                      <a:pt x="3542" y="904"/>
                    </a:lnTo>
                    <a:lnTo>
                      <a:pt x="3151" y="1197"/>
                    </a:lnTo>
                    <a:lnTo>
                      <a:pt x="2760" y="1539"/>
                    </a:lnTo>
                    <a:lnTo>
                      <a:pt x="2443" y="1906"/>
                    </a:lnTo>
                    <a:lnTo>
                      <a:pt x="2125" y="2296"/>
                    </a:lnTo>
                    <a:lnTo>
                      <a:pt x="1881" y="2736"/>
                    </a:lnTo>
                    <a:lnTo>
                      <a:pt x="1661" y="3176"/>
                    </a:lnTo>
                    <a:lnTo>
                      <a:pt x="1466" y="3664"/>
                    </a:lnTo>
                    <a:lnTo>
                      <a:pt x="1344" y="4153"/>
                    </a:lnTo>
                    <a:lnTo>
                      <a:pt x="1270" y="4690"/>
                    </a:lnTo>
                    <a:lnTo>
                      <a:pt x="1246" y="5203"/>
                    </a:lnTo>
                    <a:lnTo>
                      <a:pt x="1246" y="7547"/>
                    </a:lnTo>
                    <a:lnTo>
                      <a:pt x="391" y="7547"/>
                    </a:lnTo>
                    <a:lnTo>
                      <a:pt x="293" y="7572"/>
                    </a:lnTo>
                    <a:lnTo>
                      <a:pt x="220" y="7621"/>
                    </a:lnTo>
                    <a:lnTo>
                      <a:pt x="147" y="7669"/>
                    </a:lnTo>
                    <a:lnTo>
                      <a:pt x="74" y="7743"/>
                    </a:lnTo>
                    <a:lnTo>
                      <a:pt x="49" y="7840"/>
                    </a:lnTo>
                    <a:lnTo>
                      <a:pt x="0" y="7914"/>
                    </a:lnTo>
                    <a:lnTo>
                      <a:pt x="0" y="8036"/>
                    </a:lnTo>
                    <a:lnTo>
                      <a:pt x="0" y="18074"/>
                    </a:lnTo>
                    <a:lnTo>
                      <a:pt x="0" y="18171"/>
                    </a:lnTo>
                    <a:lnTo>
                      <a:pt x="49" y="18269"/>
                    </a:lnTo>
                    <a:lnTo>
                      <a:pt x="74" y="18342"/>
                    </a:lnTo>
                    <a:lnTo>
                      <a:pt x="147" y="18416"/>
                    </a:lnTo>
                    <a:lnTo>
                      <a:pt x="220" y="18464"/>
                    </a:lnTo>
                    <a:lnTo>
                      <a:pt x="293" y="18513"/>
                    </a:lnTo>
                    <a:lnTo>
                      <a:pt x="391" y="18538"/>
                    </a:lnTo>
                    <a:lnTo>
                      <a:pt x="489" y="18562"/>
                    </a:lnTo>
                    <a:lnTo>
                      <a:pt x="12407" y="18562"/>
                    </a:lnTo>
                    <a:lnTo>
                      <a:pt x="12505" y="18538"/>
                    </a:lnTo>
                    <a:lnTo>
                      <a:pt x="12603" y="18513"/>
                    </a:lnTo>
                    <a:lnTo>
                      <a:pt x="12676" y="18464"/>
                    </a:lnTo>
                    <a:lnTo>
                      <a:pt x="12749" y="18416"/>
                    </a:lnTo>
                    <a:lnTo>
                      <a:pt x="12822" y="18342"/>
                    </a:lnTo>
                    <a:lnTo>
                      <a:pt x="12847" y="18269"/>
                    </a:lnTo>
                    <a:lnTo>
                      <a:pt x="12896" y="18171"/>
                    </a:lnTo>
                    <a:lnTo>
                      <a:pt x="12896" y="18074"/>
                    </a:lnTo>
                    <a:lnTo>
                      <a:pt x="12896" y="8036"/>
                    </a:lnTo>
                    <a:lnTo>
                      <a:pt x="12896" y="7914"/>
                    </a:lnTo>
                    <a:lnTo>
                      <a:pt x="12847" y="7840"/>
                    </a:lnTo>
                    <a:lnTo>
                      <a:pt x="12822" y="7743"/>
                    </a:lnTo>
                    <a:lnTo>
                      <a:pt x="12749" y="7669"/>
                    </a:lnTo>
                    <a:lnTo>
                      <a:pt x="12676" y="7621"/>
                    </a:lnTo>
                    <a:lnTo>
                      <a:pt x="12603" y="7572"/>
                    </a:lnTo>
                    <a:lnTo>
                      <a:pt x="12505" y="7547"/>
                    </a:lnTo>
                    <a:lnTo>
                      <a:pt x="11650" y="7547"/>
                    </a:lnTo>
                    <a:lnTo>
                      <a:pt x="11650" y="5203"/>
                    </a:lnTo>
                    <a:lnTo>
                      <a:pt x="11626" y="4690"/>
                    </a:lnTo>
                    <a:lnTo>
                      <a:pt x="11552" y="4153"/>
                    </a:lnTo>
                    <a:lnTo>
                      <a:pt x="11430" y="3664"/>
                    </a:lnTo>
                    <a:lnTo>
                      <a:pt x="11235" y="3176"/>
                    </a:lnTo>
                    <a:lnTo>
                      <a:pt x="11015" y="2736"/>
                    </a:lnTo>
                    <a:lnTo>
                      <a:pt x="10771" y="2296"/>
                    </a:lnTo>
                    <a:lnTo>
                      <a:pt x="10453" y="1906"/>
                    </a:lnTo>
                    <a:lnTo>
                      <a:pt x="10136" y="1539"/>
                    </a:lnTo>
                    <a:lnTo>
                      <a:pt x="9745" y="1197"/>
                    </a:lnTo>
                    <a:lnTo>
                      <a:pt x="9354" y="904"/>
                    </a:lnTo>
                    <a:lnTo>
                      <a:pt x="8939" y="636"/>
                    </a:lnTo>
                    <a:lnTo>
                      <a:pt x="8475" y="416"/>
                    </a:lnTo>
                    <a:lnTo>
                      <a:pt x="7987" y="245"/>
                    </a:lnTo>
                    <a:lnTo>
                      <a:pt x="7498" y="123"/>
                    </a:lnTo>
                    <a:lnTo>
                      <a:pt x="6985" y="25"/>
                    </a:lnTo>
                    <a:lnTo>
                      <a:pt x="6448" y="1"/>
                    </a:lnTo>
                    <a:close/>
                  </a:path>
                </a:pathLst>
              </a:custGeom>
              <a:solidFill>
                <a:srgbClr val="FF9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9" name="Rectangle 18"/>
            <p:cNvSpPr/>
            <p:nvPr/>
          </p:nvSpPr>
          <p:spPr>
            <a:xfrm>
              <a:off x="1390684" y="2607469"/>
              <a:ext cx="47625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2" name="Google Shape;400;p38"/>
          <p:cNvGrpSpPr/>
          <p:nvPr/>
        </p:nvGrpSpPr>
        <p:grpSpPr>
          <a:xfrm>
            <a:off x="1133058" y="2975187"/>
            <a:ext cx="368551" cy="368551"/>
            <a:chOff x="2594325" y="1627175"/>
            <a:chExt cx="440850" cy="440850"/>
          </a:xfrm>
          <a:solidFill>
            <a:srgbClr val="FF9E00"/>
          </a:solidFill>
        </p:grpSpPr>
        <p:sp>
          <p:nvSpPr>
            <p:cNvPr id="23" name="Google Shape;401;p38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4" name="Google Shape;402;p38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5" name="Google Shape;403;p38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6" name="Google Shape;314;p38"/>
          <p:cNvGrpSpPr/>
          <p:nvPr/>
        </p:nvGrpSpPr>
        <p:grpSpPr>
          <a:xfrm>
            <a:off x="1141229" y="3624299"/>
            <a:ext cx="297080" cy="375715"/>
            <a:chOff x="584925" y="238125"/>
            <a:chExt cx="415200" cy="525100"/>
          </a:xfrm>
          <a:solidFill>
            <a:srgbClr val="FF9E00"/>
          </a:solidFill>
        </p:grpSpPr>
        <p:sp>
          <p:nvSpPr>
            <p:cNvPr id="27" name="Google Shape;315;p38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Google Shape;316;p38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Google Shape;317;p38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Google Shape;318;p38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Google Shape;319;p38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" name="Google Shape;320;p38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385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VIE D’UN DATASET 2/4 :</a:t>
            </a:r>
            <a:br>
              <a:rPr lang="fr-FR" dirty="0" smtClean="0"/>
            </a:br>
            <a:r>
              <a:rPr lang="fr-FR" dirty="0" smtClean="0"/>
              <a:t>LA CRÉATION DU DATASET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lnSpc>
                <a:spcPct val="200000"/>
              </a:lnSpc>
              <a:buNone/>
            </a:pPr>
            <a:r>
              <a:rPr lang="fr-FR" dirty="0" smtClean="0">
                <a:latin typeface="Monserrat"/>
              </a:rPr>
              <a:t>	Deux étapes de métadonnées</a:t>
            </a:r>
          </a:p>
          <a:p>
            <a:pPr marL="76200" indent="0">
              <a:lnSpc>
                <a:spcPct val="200000"/>
              </a:lnSpc>
              <a:buNone/>
            </a:pPr>
            <a:r>
              <a:rPr lang="fr-FR" dirty="0" smtClean="0">
                <a:latin typeface="Monserrat"/>
              </a:rPr>
              <a:t>	Ajout des fichiers </a:t>
            </a:r>
            <a:r>
              <a:rPr lang="fr-FR" sz="2000" i="1" dirty="0" smtClean="0">
                <a:latin typeface="Monserrat"/>
              </a:rPr>
              <a:t>(et ingestion)</a:t>
            </a:r>
          </a:p>
          <a:p>
            <a:pPr marL="76200" indent="0">
              <a:lnSpc>
                <a:spcPct val="200000"/>
              </a:lnSpc>
              <a:buNone/>
            </a:pPr>
            <a:r>
              <a:rPr lang="fr-FR" dirty="0" smtClean="0">
                <a:latin typeface="Monserrat"/>
              </a:rPr>
              <a:t>	Envoi pour révisions</a:t>
            </a:r>
            <a:endParaRPr lang="fr-FR" dirty="0">
              <a:latin typeface="Monserrat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</a:t>
            </a:fld>
            <a:endParaRPr lang="fr-FR"/>
          </a:p>
        </p:txBody>
      </p:sp>
      <p:grpSp>
        <p:nvGrpSpPr>
          <p:cNvPr id="5" name="Google Shape;397;p38"/>
          <p:cNvGrpSpPr/>
          <p:nvPr/>
        </p:nvGrpSpPr>
        <p:grpSpPr>
          <a:xfrm>
            <a:off x="1105351" y="1333659"/>
            <a:ext cx="365499" cy="365499"/>
            <a:chOff x="1922075" y="1629000"/>
            <a:chExt cx="437200" cy="437200"/>
          </a:xfrm>
          <a:solidFill>
            <a:srgbClr val="FF9E00"/>
          </a:solidFill>
        </p:grpSpPr>
        <p:sp>
          <p:nvSpPr>
            <p:cNvPr id="6" name="Google Shape;398;p38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" name="Google Shape;399;p38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Google Shape;363;p38"/>
          <p:cNvGrpSpPr/>
          <p:nvPr/>
        </p:nvGrpSpPr>
        <p:grpSpPr>
          <a:xfrm>
            <a:off x="1114876" y="2108022"/>
            <a:ext cx="347107" cy="420111"/>
            <a:chOff x="584925" y="922575"/>
            <a:chExt cx="415200" cy="502525"/>
          </a:xfrm>
          <a:solidFill>
            <a:srgbClr val="FF9E00"/>
          </a:solidFill>
        </p:grpSpPr>
        <p:sp>
          <p:nvSpPr>
            <p:cNvPr id="9" name="Google Shape;364;p38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" name="Google Shape;365;p38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" name="Google Shape;366;p38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12" name="Google Shape;447;p38"/>
          <p:cNvGrpSpPr/>
          <p:nvPr/>
        </p:nvGrpSpPr>
        <p:grpSpPr>
          <a:xfrm>
            <a:off x="1158404" y="2977573"/>
            <a:ext cx="351204" cy="324661"/>
            <a:chOff x="5975075" y="2327500"/>
            <a:chExt cx="420100" cy="388350"/>
          </a:xfrm>
          <a:solidFill>
            <a:srgbClr val="FF9E00"/>
          </a:solidFill>
        </p:grpSpPr>
        <p:sp>
          <p:nvSpPr>
            <p:cNvPr id="13" name="Google Shape;448;p3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4" name="Google Shape;449;p3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258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VIE D’UN DATASET 3/4 :</a:t>
            </a:r>
            <a:br>
              <a:rPr lang="fr-FR" dirty="0" smtClean="0"/>
            </a:br>
            <a:r>
              <a:rPr lang="fr-FR" dirty="0" smtClean="0"/>
              <a:t>LA PUBLICATION DU DATASET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Le Dataset devient visible</a:t>
            </a: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Citation</a:t>
            </a: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Visualisation</a:t>
            </a: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Téléchargement</a:t>
            </a:r>
            <a:endParaRPr lang="fr-FR" dirty="0">
              <a:latin typeface="Monserrat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  <p:grpSp>
        <p:nvGrpSpPr>
          <p:cNvPr id="5" name="Groupe 4"/>
          <p:cNvGrpSpPr/>
          <p:nvPr/>
        </p:nvGrpSpPr>
        <p:grpSpPr>
          <a:xfrm>
            <a:off x="1078632" y="1854236"/>
            <a:ext cx="464182" cy="336908"/>
            <a:chOff x="3421782" y="1120811"/>
            <a:chExt cx="464182" cy="336908"/>
          </a:xfrm>
        </p:grpSpPr>
        <p:sp>
          <p:nvSpPr>
            <p:cNvPr id="6" name="Google Shape;446;p38"/>
            <p:cNvSpPr/>
            <p:nvPr/>
          </p:nvSpPr>
          <p:spPr>
            <a:xfrm>
              <a:off x="3421782" y="1120811"/>
              <a:ext cx="319561" cy="336908"/>
            </a:xfrm>
            <a:custGeom>
              <a:avLst/>
              <a:gdLst/>
              <a:ahLst/>
              <a:cxnLst/>
              <a:rect l="l" t="t" r="r" b="b"/>
              <a:pathLst>
                <a:path w="15290" h="16120" extrusionOk="0">
                  <a:moveTo>
                    <a:pt x="7645" y="1"/>
                  </a:moveTo>
                  <a:lnTo>
                    <a:pt x="7303" y="25"/>
                  </a:lnTo>
                  <a:lnTo>
                    <a:pt x="7010" y="98"/>
                  </a:lnTo>
                  <a:lnTo>
                    <a:pt x="6766" y="172"/>
                  </a:lnTo>
                  <a:lnTo>
                    <a:pt x="6546" y="294"/>
                  </a:lnTo>
                  <a:lnTo>
                    <a:pt x="6351" y="391"/>
                  </a:lnTo>
                  <a:lnTo>
                    <a:pt x="6204" y="538"/>
                  </a:lnTo>
                  <a:lnTo>
                    <a:pt x="6058" y="660"/>
                  </a:lnTo>
                  <a:lnTo>
                    <a:pt x="5960" y="782"/>
                  </a:lnTo>
                  <a:lnTo>
                    <a:pt x="5569" y="856"/>
                  </a:lnTo>
                  <a:lnTo>
                    <a:pt x="5203" y="978"/>
                  </a:lnTo>
                  <a:lnTo>
                    <a:pt x="4885" y="1149"/>
                  </a:lnTo>
                  <a:lnTo>
                    <a:pt x="4617" y="1320"/>
                  </a:lnTo>
                  <a:lnTo>
                    <a:pt x="4372" y="1539"/>
                  </a:lnTo>
                  <a:lnTo>
                    <a:pt x="4177" y="1759"/>
                  </a:lnTo>
                  <a:lnTo>
                    <a:pt x="4030" y="2028"/>
                  </a:lnTo>
                  <a:lnTo>
                    <a:pt x="3908" y="2296"/>
                  </a:lnTo>
                  <a:lnTo>
                    <a:pt x="3811" y="2565"/>
                  </a:lnTo>
                  <a:lnTo>
                    <a:pt x="3737" y="2834"/>
                  </a:lnTo>
                  <a:lnTo>
                    <a:pt x="3689" y="3127"/>
                  </a:lnTo>
                  <a:lnTo>
                    <a:pt x="3640" y="3420"/>
                  </a:lnTo>
                  <a:lnTo>
                    <a:pt x="3640" y="3713"/>
                  </a:lnTo>
                  <a:lnTo>
                    <a:pt x="3640" y="3982"/>
                  </a:lnTo>
                  <a:lnTo>
                    <a:pt x="3689" y="4495"/>
                  </a:lnTo>
                  <a:lnTo>
                    <a:pt x="3689" y="4519"/>
                  </a:lnTo>
                  <a:lnTo>
                    <a:pt x="3566" y="4568"/>
                  </a:lnTo>
                  <a:lnTo>
                    <a:pt x="3469" y="4666"/>
                  </a:lnTo>
                  <a:lnTo>
                    <a:pt x="3395" y="4812"/>
                  </a:lnTo>
                  <a:lnTo>
                    <a:pt x="3322" y="4983"/>
                  </a:lnTo>
                  <a:lnTo>
                    <a:pt x="3273" y="5178"/>
                  </a:lnTo>
                  <a:lnTo>
                    <a:pt x="3249" y="5398"/>
                  </a:lnTo>
                  <a:lnTo>
                    <a:pt x="3224" y="5642"/>
                  </a:lnTo>
                  <a:lnTo>
                    <a:pt x="3249" y="5887"/>
                  </a:lnTo>
                  <a:lnTo>
                    <a:pt x="3298" y="6155"/>
                  </a:lnTo>
                  <a:lnTo>
                    <a:pt x="3347" y="6400"/>
                  </a:lnTo>
                  <a:lnTo>
                    <a:pt x="3444" y="6619"/>
                  </a:lnTo>
                  <a:lnTo>
                    <a:pt x="3542" y="6790"/>
                  </a:lnTo>
                  <a:lnTo>
                    <a:pt x="3640" y="6961"/>
                  </a:lnTo>
                  <a:lnTo>
                    <a:pt x="3762" y="7059"/>
                  </a:lnTo>
                  <a:lnTo>
                    <a:pt x="3884" y="7132"/>
                  </a:lnTo>
                  <a:lnTo>
                    <a:pt x="4030" y="7132"/>
                  </a:lnTo>
                  <a:lnTo>
                    <a:pt x="4104" y="7108"/>
                  </a:lnTo>
                  <a:lnTo>
                    <a:pt x="4275" y="7523"/>
                  </a:lnTo>
                  <a:lnTo>
                    <a:pt x="4494" y="7889"/>
                  </a:lnTo>
                  <a:lnTo>
                    <a:pt x="4714" y="8256"/>
                  </a:lnTo>
                  <a:lnTo>
                    <a:pt x="4983" y="8598"/>
                  </a:lnTo>
                  <a:lnTo>
                    <a:pt x="5252" y="8891"/>
                  </a:lnTo>
                  <a:lnTo>
                    <a:pt x="5545" y="9159"/>
                  </a:lnTo>
                  <a:lnTo>
                    <a:pt x="5862" y="9404"/>
                  </a:lnTo>
                  <a:lnTo>
                    <a:pt x="6180" y="9623"/>
                  </a:lnTo>
                  <a:lnTo>
                    <a:pt x="6180" y="10698"/>
                  </a:lnTo>
                  <a:lnTo>
                    <a:pt x="5667" y="10747"/>
                  </a:lnTo>
                  <a:lnTo>
                    <a:pt x="5081" y="10845"/>
                  </a:lnTo>
                  <a:lnTo>
                    <a:pt x="4519" y="10967"/>
                  </a:lnTo>
                  <a:lnTo>
                    <a:pt x="3957" y="11089"/>
                  </a:lnTo>
                  <a:lnTo>
                    <a:pt x="3420" y="11260"/>
                  </a:lnTo>
                  <a:lnTo>
                    <a:pt x="2931" y="11455"/>
                  </a:lnTo>
                  <a:lnTo>
                    <a:pt x="2467" y="11675"/>
                  </a:lnTo>
                  <a:lnTo>
                    <a:pt x="2028" y="11919"/>
                  </a:lnTo>
                  <a:lnTo>
                    <a:pt x="1637" y="12188"/>
                  </a:lnTo>
                  <a:lnTo>
                    <a:pt x="1271" y="12456"/>
                  </a:lnTo>
                  <a:lnTo>
                    <a:pt x="953" y="12774"/>
                  </a:lnTo>
                  <a:lnTo>
                    <a:pt x="684" y="13116"/>
                  </a:lnTo>
                  <a:lnTo>
                    <a:pt x="440" y="13458"/>
                  </a:lnTo>
                  <a:lnTo>
                    <a:pt x="269" y="13849"/>
                  </a:lnTo>
                  <a:lnTo>
                    <a:pt x="123" y="14239"/>
                  </a:lnTo>
                  <a:lnTo>
                    <a:pt x="49" y="14679"/>
                  </a:lnTo>
                  <a:lnTo>
                    <a:pt x="1" y="15119"/>
                  </a:lnTo>
                  <a:lnTo>
                    <a:pt x="49" y="15167"/>
                  </a:lnTo>
                  <a:lnTo>
                    <a:pt x="245" y="15265"/>
                  </a:lnTo>
                  <a:lnTo>
                    <a:pt x="416" y="15338"/>
                  </a:lnTo>
                  <a:lnTo>
                    <a:pt x="636" y="15436"/>
                  </a:lnTo>
                  <a:lnTo>
                    <a:pt x="904" y="15534"/>
                  </a:lnTo>
                  <a:lnTo>
                    <a:pt x="1271" y="15607"/>
                  </a:lnTo>
                  <a:lnTo>
                    <a:pt x="1710" y="15705"/>
                  </a:lnTo>
                  <a:lnTo>
                    <a:pt x="2223" y="15802"/>
                  </a:lnTo>
                  <a:lnTo>
                    <a:pt x="2834" y="15876"/>
                  </a:lnTo>
                  <a:lnTo>
                    <a:pt x="3566" y="15973"/>
                  </a:lnTo>
                  <a:lnTo>
                    <a:pt x="4397" y="16022"/>
                  </a:lnTo>
                  <a:lnTo>
                    <a:pt x="5325" y="16071"/>
                  </a:lnTo>
                  <a:lnTo>
                    <a:pt x="6399" y="16096"/>
                  </a:lnTo>
                  <a:lnTo>
                    <a:pt x="7621" y="16120"/>
                  </a:lnTo>
                  <a:lnTo>
                    <a:pt x="8817" y="16096"/>
                  </a:lnTo>
                  <a:lnTo>
                    <a:pt x="9892" y="16071"/>
                  </a:lnTo>
                  <a:lnTo>
                    <a:pt x="10844" y="16022"/>
                  </a:lnTo>
                  <a:lnTo>
                    <a:pt x="11675" y="15973"/>
                  </a:lnTo>
                  <a:lnTo>
                    <a:pt x="12408" y="15876"/>
                  </a:lnTo>
                  <a:lnTo>
                    <a:pt x="13018" y="15802"/>
                  </a:lnTo>
                  <a:lnTo>
                    <a:pt x="13555" y="15705"/>
                  </a:lnTo>
                  <a:lnTo>
                    <a:pt x="13995" y="15607"/>
                  </a:lnTo>
                  <a:lnTo>
                    <a:pt x="14361" y="15534"/>
                  </a:lnTo>
                  <a:lnTo>
                    <a:pt x="14654" y="15436"/>
                  </a:lnTo>
                  <a:lnTo>
                    <a:pt x="14874" y="15338"/>
                  </a:lnTo>
                  <a:lnTo>
                    <a:pt x="15045" y="15265"/>
                  </a:lnTo>
                  <a:lnTo>
                    <a:pt x="15216" y="15167"/>
                  </a:lnTo>
                  <a:lnTo>
                    <a:pt x="15289" y="15119"/>
                  </a:lnTo>
                  <a:lnTo>
                    <a:pt x="15241" y="14655"/>
                  </a:lnTo>
                  <a:lnTo>
                    <a:pt x="15167" y="14215"/>
                  </a:lnTo>
                  <a:lnTo>
                    <a:pt x="15045" y="13800"/>
                  </a:lnTo>
                  <a:lnTo>
                    <a:pt x="14874" y="13409"/>
                  </a:lnTo>
                  <a:lnTo>
                    <a:pt x="14630" y="13043"/>
                  </a:lnTo>
                  <a:lnTo>
                    <a:pt x="14361" y="12701"/>
                  </a:lnTo>
                  <a:lnTo>
                    <a:pt x="14044" y="12408"/>
                  </a:lnTo>
                  <a:lnTo>
                    <a:pt x="13678" y="12115"/>
                  </a:lnTo>
                  <a:lnTo>
                    <a:pt x="13287" y="11846"/>
                  </a:lnTo>
                  <a:lnTo>
                    <a:pt x="12847" y="11626"/>
                  </a:lnTo>
                  <a:lnTo>
                    <a:pt x="12359" y="11406"/>
                  </a:lnTo>
                  <a:lnTo>
                    <a:pt x="11846" y="11235"/>
                  </a:lnTo>
                  <a:lnTo>
                    <a:pt x="11284" y="11064"/>
                  </a:lnTo>
                  <a:lnTo>
                    <a:pt x="10698" y="10942"/>
                  </a:lnTo>
                  <a:lnTo>
                    <a:pt x="10063" y="10820"/>
                  </a:lnTo>
                  <a:lnTo>
                    <a:pt x="9428" y="10747"/>
                  </a:lnTo>
                  <a:lnTo>
                    <a:pt x="9110" y="10722"/>
                  </a:lnTo>
                  <a:lnTo>
                    <a:pt x="9110" y="9623"/>
                  </a:lnTo>
                  <a:lnTo>
                    <a:pt x="9428" y="9404"/>
                  </a:lnTo>
                  <a:lnTo>
                    <a:pt x="9745" y="9159"/>
                  </a:lnTo>
                  <a:lnTo>
                    <a:pt x="10039" y="8891"/>
                  </a:lnTo>
                  <a:lnTo>
                    <a:pt x="10332" y="8598"/>
                  </a:lnTo>
                  <a:lnTo>
                    <a:pt x="10576" y="8256"/>
                  </a:lnTo>
                  <a:lnTo>
                    <a:pt x="10796" y="7889"/>
                  </a:lnTo>
                  <a:lnTo>
                    <a:pt x="11015" y="7523"/>
                  </a:lnTo>
                  <a:lnTo>
                    <a:pt x="11186" y="7108"/>
                  </a:lnTo>
                  <a:lnTo>
                    <a:pt x="11260" y="7132"/>
                  </a:lnTo>
                  <a:lnTo>
                    <a:pt x="11406" y="7132"/>
                  </a:lnTo>
                  <a:lnTo>
                    <a:pt x="11528" y="7059"/>
                  </a:lnTo>
                  <a:lnTo>
                    <a:pt x="11650" y="6961"/>
                  </a:lnTo>
                  <a:lnTo>
                    <a:pt x="11748" y="6790"/>
                  </a:lnTo>
                  <a:lnTo>
                    <a:pt x="11846" y="6619"/>
                  </a:lnTo>
                  <a:lnTo>
                    <a:pt x="11944" y="6400"/>
                  </a:lnTo>
                  <a:lnTo>
                    <a:pt x="11992" y="6155"/>
                  </a:lnTo>
                  <a:lnTo>
                    <a:pt x="12041" y="5887"/>
                  </a:lnTo>
                  <a:lnTo>
                    <a:pt x="12066" y="5642"/>
                  </a:lnTo>
                  <a:lnTo>
                    <a:pt x="12041" y="5398"/>
                  </a:lnTo>
                  <a:lnTo>
                    <a:pt x="12017" y="5203"/>
                  </a:lnTo>
                  <a:lnTo>
                    <a:pt x="11968" y="5007"/>
                  </a:lnTo>
                  <a:lnTo>
                    <a:pt x="11919" y="4836"/>
                  </a:lnTo>
                  <a:lnTo>
                    <a:pt x="11846" y="4690"/>
                  </a:lnTo>
                  <a:lnTo>
                    <a:pt x="11748" y="4592"/>
                  </a:lnTo>
                  <a:lnTo>
                    <a:pt x="11626" y="4519"/>
                  </a:lnTo>
                  <a:lnTo>
                    <a:pt x="11699" y="4153"/>
                  </a:lnTo>
                  <a:lnTo>
                    <a:pt x="11724" y="3811"/>
                  </a:lnTo>
                  <a:lnTo>
                    <a:pt x="11724" y="3493"/>
                  </a:lnTo>
                  <a:lnTo>
                    <a:pt x="11724" y="3200"/>
                  </a:lnTo>
                  <a:lnTo>
                    <a:pt x="11699" y="2907"/>
                  </a:lnTo>
                  <a:lnTo>
                    <a:pt x="11650" y="2638"/>
                  </a:lnTo>
                  <a:lnTo>
                    <a:pt x="11577" y="2394"/>
                  </a:lnTo>
                  <a:lnTo>
                    <a:pt x="11504" y="2150"/>
                  </a:lnTo>
                  <a:lnTo>
                    <a:pt x="11406" y="1930"/>
                  </a:lnTo>
                  <a:lnTo>
                    <a:pt x="11309" y="1710"/>
                  </a:lnTo>
                  <a:lnTo>
                    <a:pt x="11186" y="1515"/>
                  </a:lnTo>
                  <a:lnTo>
                    <a:pt x="11040" y="1344"/>
                  </a:lnTo>
                  <a:lnTo>
                    <a:pt x="10893" y="1173"/>
                  </a:lnTo>
                  <a:lnTo>
                    <a:pt x="10747" y="1026"/>
                  </a:lnTo>
                  <a:lnTo>
                    <a:pt x="10429" y="758"/>
                  </a:lnTo>
                  <a:lnTo>
                    <a:pt x="10063" y="562"/>
                  </a:lnTo>
                  <a:lnTo>
                    <a:pt x="9697" y="367"/>
                  </a:lnTo>
                  <a:lnTo>
                    <a:pt x="9330" y="245"/>
                  </a:lnTo>
                  <a:lnTo>
                    <a:pt x="8964" y="147"/>
                  </a:lnTo>
                  <a:lnTo>
                    <a:pt x="8598" y="74"/>
                  </a:lnTo>
                  <a:lnTo>
                    <a:pt x="8256" y="25"/>
                  </a:lnTo>
                  <a:lnTo>
                    <a:pt x="7938" y="1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grpSp>
          <p:nvGrpSpPr>
            <p:cNvPr id="7" name="Google Shape;397;p38"/>
            <p:cNvGrpSpPr/>
            <p:nvPr/>
          </p:nvGrpSpPr>
          <p:grpSpPr>
            <a:xfrm>
              <a:off x="3686390" y="1141887"/>
              <a:ext cx="199574" cy="199574"/>
              <a:chOff x="1922075" y="1629000"/>
              <a:chExt cx="437200" cy="437200"/>
            </a:xfrm>
            <a:solidFill>
              <a:srgbClr val="FF9E00"/>
            </a:solidFill>
          </p:grpSpPr>
          <p:sp>
            <p:nvSpPr>
              <p:cNvPr id="8" name="Google Shape;398;p38"/>
              <p:cNvSpPr/>
              <p:nvPr/>
            </p:nvSpPr>
            <p:spPr>
              <a:xfrm>
                <a:off x="2208425" y="1629000"/>
                <a:ext cx="150850" cy="150850"/>
              </a:xfrm>
              <a:custGeom>
                <a:avLst/>
                <a:gdLst/>
                <a:ahLst/>
                <a:cxnLst/>
                <a:rect l="l" t="t" r="r" b="b"/>
                <a:pathLst>
                  <a:path w="6034" h="6034" extrusionOk="0">
                    <a:moveTo>
                      <a:pt x="2004" y="1"/>
                    </a:moveTo>
                    <a:lnTo>
                      <a:pt x="1881" y="25"/>
                    </a:lnTo>
                    <a:lnTo>
                      <a:pt x="1784" y="50"/>
                    </a:lnTo>
                    <a:lnTo>
                      <a:pt x="1686" y="98"/>
                    </a:lnTo>
                    <a:lnTo>
                      <a:pt x="1588" y="172"/>
                    </a:lnTo>
                    <a:lnTo>
                      <a:pt x="1" y="1784"/>
                    </a:lnTo>
                    <a:lnTo>
                      <a:pt x="4251" y="6033"/>
                    </a:lnTo>
                    <a:lnTo>
                      <a:pt x="5862" y="4446"/>
                    </a:lnTo>
                    <a:lnTo>
                      <a:pt x="5936" y="4348"/>
                    </a:lnTo>
                    <a:lnTo>
                      <a:pt x="5985" y="4250"/>
                    </a:lnTo>
                    <a:lnTo>
                      <a:pt x="6009" y="4153"/>
                    </a:lnTo>
                    <a:lnTo>
                      <a:pt x="6033" y="4031"/>
                    </a:lnTo>
                    <a:lnTo>
                      <a:pt x="6009" y="3933"/>
                    </a:lnTo>
                    <a:lnTo>
                      <a:pt x="5985" y="3811"/>
                    </a:lnTo>
                    <a:lnTo>
                      <a:pt x="5936" y="3713"/>
                    </a:lnTo>
                    <a:lnTo>
                      <a:pt x="5862" y="3615"/>
                    </a:lnTo>
                    <a:lnTo>
                      <a:pt x="2419" y="172"/>
                    </a:lnTo>
                    <a:lnTo>
                      <a:pt x="2321" y="98"/>
                    </a:lnTo>
                    <a:lnTo>
                      <a:pt x="2223" y="50"/>
                    </a:lnTo>
                    <a:lnTo>
                      <a:pt x="2101" y="25"/>
                    </a:lnTo>
                    <a:lnTo>
                      <a:pt x="200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9" name="Google Shape;399;p38"/>
              <p:cNvSpPr/>
              <p:nvPr/>
            </p:nvSpPr>
            <p:spPr>
              <a:xfrm>
                <a:off x="1922075" y="1686400"/>
                <a:ext cx="379800" cy="379800"/>
              </a:xfrm>
              <a:custGeom>
                <a:avLst/>
                <a:gdLst/>
                <a:ahLst/>
                <a:cxnLst/>
                <a:rect l="l" t="t" r="r" b="b"/>
                <a:pathLst>
                  <a:path w="15192" h="15192" extrusionOk="0">
                    <a:moveTo>
                      <a:pt x="1100" y="10527"/>
                    </a:moveTo>
                    <a:lnTo>
                      <a:pt x="4665" y="14093"/>
                    </a:lnTo>
                    <a:lnTo>
                      <a:pt x="4616" y="14117"/>
                    </a:lnTo>
                    <a:lnTo>
                      <a:pt x="1979" y="14508"/>
                    </a:lnTo>
                    <a:lnTo>
                      <a:pt x="684" y="13213"/>
                    </a:lnTo>
                    <a:lnTo>
                      <a:pt x="1075" y="10576"/>
                    </a:lnTo>
                    <a:lnTo>
                      <a:pt x="1100" y="10527"/>
                    </a:lnTo>
                    <a:close/>
                    <a:moveTo>
                      <a:pt x="10918" y="1"/>
                    </a:moveTo>
                    <a:lnTo>
                      <a:pt x="758" y="10185"/>
                    </a:lnTo>
                    <a:lnTo>
                      <a:pt x="684" y="10258"/>
                    </a:lnTo>
                    <a:lnTo>
                      <a:pt x="636" y="10332"/>
                    </a:lnTo>
                    <a:lnTo>
                      <a:pt x="611" y="10405"/>
                    </a:lnTo>
                    <a:lnTo>
                      <a:pt x="587" y="10502"/>
                    </a:lnTo>
                    <a:lnTo>
                      <a:pt x="1" y="14532"/>
                    </a:lnTo>
                    <a:lnTo>
                      <a:pt x="1" y="14654"/>
                    </a:lnTo>
                    <a:lnTo>
                      <a:pt x="25" y="14801"/>
                    </a:lnTo>
                    <a:lnTo>
                      <a:pt x="98" y="14923"/>
                    </a:lnTo>
                    <a:lnTo>
                      <a:pt x="171" y="15021"/>
                    </a:lnTo>
                    <a:lnTo>
                      <a:pt x="269" y="15094"/>
                    </a:lnTo>
                    <a:lnTo>
                      <a:pt x="367" y="15143"/>
                    </a:lnTo>
                    <a:lnTo>
                      <a:pt x="465" y="15167"/>
                    </a:lnTo>
                    <a:lnTo>
                      <a:pt x="587" y="15192"/>
                    </a:lnTo>
                    <a:lnTo>
                      <a:pt x="660" y="15192"/>
                    </a:lnTo>
                    <a:lnTo>
                      <a:pt x="4690" y="14606"/>
                    </a:lnTo>
                    <a:lnTo>
                      <a:pt x="4861" y="14557"/>
                    </a:lnTo>
                    <a:lnTo>
                      <a:pt x="4934" y="14508"/>
                    </a:lnTo>
                    <a:lnTo>
                      <a:pt x="5007" y="14435"/>
                    </a:lnTo>
                    <a:lnTo>
                      <a:pt x="15192" y="4275"/>
                    </a:lnTo>
                    <a:lnTo>
                      <a:pt x="13970" y="3053"/>
                    </a:lnTo>
                    <a:lnTo>
                      <a:pt x="4152" y="12872"/>
                    </a:lnTo>
                    <a:lnTo>
                      <a:pt x="3810" y="12530"/>
                    </a:lnTo>
                    <a:lnTo>
                      <a:pt x="13629" y="2712"/>
                    </a:lnTo>
                    <a:lnTo>
                      <a:pt x="12481" y="1564"/>
                    </a:lnTo>
                    <a:lnTo>
                      <a:pt x="2663" y="11382"/>
                    </a:lnTo>
                    <a:lnTo>
                      <a:pt x="2321" y="11040"/>
                    </a:lnTo>
                    <a:lnTo>
                      <a:pt x="12139" y="1222"/>
                    </a:lnTo>
                    <a:lnTo>
                      <a:pt x="10918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0" name="Google Shape;496;p38"/>
          <p:cNvGrpSpPr/>
          <p:nvPr/>
        </p:nvGrpSpPr>
        <p:grpSpPr>
          <a:xfrm>
            <a:off x="1078632" y="2524125"/>
            <a:ext cx="378750" cy="277698"/>
            <a:chOff x="3936375" y="3703750"/>
            <a:chExt cx="453050" cy="332175"/>
          </a:xfrm>
          <a:solidFill>
            <a:srgbClr val="FF9E00"/>
          </a:solidFill>
        </p:grpSpPr>
        <p:sp>
          <p:nvSpPr>
            <p:cNvPr id="11" name="Google Shape;497;p38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" name="Google Shape;498;p38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" name="Google Shape;499;p38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4" name="Google Shape;500;p38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5" name="Google Shape;501;p38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16" name="Google Shape;511;p38"/>
          <p:cNvSpPr/>
          <p:nvPr/>
        </p:nvSpPr>
        <p:spPr>
          <a:xfrm>
            <a:off x="1043483" y="1250741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9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17" name="Google Shape;548;p38"/>
          <p:cNvGrpSpPr/>
          <p:nvPr/>
        </p:nvGrpSpPr>
        <p:grpSpPr>
          <a:xfrm>
            <a:off x="1111978" y="3085838"/>
            <a:ext cx="305265" cy="388970"/>
            <a:chOff x="1958100" y="4985350"/>
            <a:chExt cx="365150" cy="465275"/>
          </a:xfrm>
          <a:solidFill>
            <a:srgbClr val="FF9E00"/>
          </a:solidFill>
        </p:grpSpPr>
        <p:sp>
          <p:nvSpPr>
            <p:cNvPr id="18" name="Google Shape;549;p38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9" name="Google Shape;550;p38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" name="Google Shape;551;p38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615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VIE D’UN DATASET 4/4 :</a:t>
            </a:r>
            <a:br>
              <a:rPr lang="fr-FR" dirty="0" smtClean="0"/>
            </a:br>
            <a:r>
              <a:rPr lang="fr-FR" dirty="0" smtClean="0"/>
              <a:t>APRÈS LA PUBLICATION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Embargos</a:t>
            </a:r>
            <a:endParaRPr lang="fr-FR" dirty="0">
              <a:latin typeface="Monserrat"/>
            </a:endParaRP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Livres d’Or / </a:t>
            </a:r>
            <a:r>
              <a:rPr lang="fr-FR" dirty="0" err="1" smtClean="0">
                <a:latin typeface="Monserrat"/>
              </a:rPr>
              <a:t>Guestbooks</a:t>
            </a:r>
            <a:endParaRPr lang="fr-FR" dirty="0" smtClean="0">
              <a:latin typeface="Monserrat"/>
            </a:endParaRP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Moissonnage</a:t>
            </a:r>
          </a:p>
          <a:p>
            <a:pPr marL="76200" indent="0">
              <a:lnSpc>
                <a:spcPct val="150000"/>
              </a:lnSpc>
              <a:buNone/>
            </a:pPr>
            <a:r>
              <a:rPr lang="fr-FR" dirty="0" smtClean="0">
                <a:latin typeface="Monserrat"/>
              </a:rPr>
              <a:t>	Édition </a:t>
            </a:r>
            <a:r>
              <a:rPr lang="fr-FR" sz="1800" i="1" dirty="0" smtClean="0">
                <a:latin typeface="Monserrat"/>
              </a:rPr>
              <a:t>(Et ça repart)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 dirty="0"/>
          </a:p>
        </p:txBody>
      </p:sp>
      <p:grpSp>
        <p:nvGrpSpPr>
          <p:cNvPr id="5" name="Google Shape;360;p38"/>
          <p:cNvGrpSpPr/>
          <p:nvPr/>
        </p:nvGrpSpPr>
        <p:grpSpPr>
          <a:xfrm>
            <a:off x="1066383" y="1231053"/>
            <a:ext cx="331808" cy="331307"/>
            <a:chOff x="6660750" y="298550"/>
            <a:chExt cx="396900" cy="396300"/>
          </a:xfrm>
          <a:solidFill>
            <a:srgbClr val="FF9E00"/>
          </a:solidFill>
        </p:grpSpPr>
        <p:sp>
          <p:nvSpPr>
            <p:cNvPr id="6" name="Google Shape;361;p38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" name="Google Shape;362;p38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Google Shape;371;p38"/>
          <p:cNvGrpSpPr/>
          <p:nvPr/>
        </p:nvGrpSpPr>
        <p:grpSpPr>
          <a:xfrm>
            <a:off x="1053111" y="1880663"/>
            <a:ext cx="358351" cy="298118"/>
            <a:chOff x="1926350" y="995225"/>
            <a:chExt cx="428650" cy="356600"/>
          </a:xfrm>
          <a:solidFill>
            <a:srgbClr val="FF9E00"/>
          </a:solidFill>
        </p:grpSpPr>
        <p:sp>
          <p:nvSpPr>
            <p:cNvPr id="9" name="Google Shape;372;p38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" name="Google Shape;373;p38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" name="Google Shape;374;p38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" name="Google Shape;375;p38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13" name="Google Shape;571;p38"/>
          <p:cNvGrpSpPr/>
          <p:nvPr/>
        </p:nvGrpSpPr>
        <p:grpSpPr>
          <a:xfrm>
            <a:off x="1030136" y="2457615"/>
            <a:ext cx="451252" cy="432860"/>
            <a:chOff x="5241175" y="4959100"/>
            <a:chExt cx="539775" cy="517775"/>
          </a:xfrm>
          <a:solidFill>
            <a:srgbClr val="FF9E00"/>
          </a:solidFill>
        </p:grpSpPr>
        <p:sp>
          <p:nvSpPr>
            <p:cNvPr id="14" name="Google Shape;572;p3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5" name="Google Shape;573;p3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6" name="Google Shape;574;p3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7" name="Google Shape;575;p3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8" name="Google Shape;576;p3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9" name="Google Shape;577;p3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0" name="Google Shape;397;p38"/>
          <p:cNvGrpSpPr/>
          <p:nvPr/>
        </p:nvGrpSpPr>
        <p:grpSpPr>
          <a:xfrm>
            <a:off x="1124217" y="3095497"/>
            <a:ext cx="365499" cy="365499"/>
            <a:chOff x="1922075" y="1629000"/>
            <a:chExt cx="437200" cy="437200"/>
          </a:xfrm>
          <a:solidFill>
            <a:srgbClr val="FF9E00"/>
          </a:solidFill>
        </p:grpSpPr>
        <p:sp>
          <p:nvSpPr>
            <p:cNvPr id="21" name="Google Shape;398;p38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2" name="Google Shape;399;p38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673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DONNÉES FAIR …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16650" y="733425"/>
            <a:ext cx="7310700" cy="3459225"/>
          </a:xfrm>
        </p:spPr>
        <p:txBody>
          <a:bodyPr/>
          <a:lstStyle/>
          <a:p>
            <a:pPr marL="76200" indent="0">
              <a:buNone/>
            </a:pPr>
            <a:r>
              <a:rPr lang="fr-FR" sz="5400" b="1" dirty="0" smtClean="0">
                <a:solidFill>
                  <a:srgbClr val="FF9E00"/>
                </a:solidFill>
                <a:latin typeface="+mj-lt"/>
              </a:rPr>
              <a:t>F</a:t>
            </a:r>
            <a:r>
              <a:rPr lang="fr-FR" sz="5400" dirty="0" smtClean="0">
                <a:latin typeface="+mj-lt"/>
              </a:rPr>
              <a:t>INDABLE</a:t>
            </a:r>
          </a:p>
          <a:p>
            <a:pPr marL="76200" indent="0">
              <a:buNone/>
            </a:pPr>
            <a:r>
              <a:rPr lang="fr-FR" sz="5400" b="1" dirty="0" smtClean="0">
                <a:solidFill>
                  <a:srgbClr val="FF9E00"/>
                </a:solidFill>
                <a:latin typeface="+mj-lt"/>
              </a:rPr>
              <a:t>A</a:t>
            </a:r>
            <a:r>
              <a:rPr lang="fr-FR" sz="5400" dirty="0" smtClean="0">
                <a:latin typeface="+mj-lt"/>
              </a:rPr>
              <a:t>CCESSIBLE</a:t>
            </a:r>
          </a:p>
          <a:p>
            <a:pPr marL="76200" indent="0">
              <a:buNone/>
            </a:pPr>
            <a:r>
              <a:rPr lang="fr-FR" sz="5400" b="1" spc="230" dirty="0" smtClean="0">
                <a:solidFill>
                  <a:srgbClr val="FF9E00"/>
                </a:solidFill>
                <a:latin typeface="+mj-lt"/>
              </a:rPr>
              <a:t>I</a:t>
            </a:r>
            <a:r>
              <a:rPr lang="fr-FR" sz="5400" dirty="0" smtClean="0">
                <a:latin typeface="+mj-lt"/>
              </a:rPr>
              <a:t>NTERPOPERABLE</a:t>
            </a:r>
          </a:p>
          <a:p>
            <a:pPr marL="76200" indent="0">
              <a:buNone/>
            </a:pPr>
            <a:r>
              <a:rPr lang="fr-FR" sz="5400" b="1" dirty="0" smtClean="0">
                <a:solidFill>
                  <a:srgbClr val="FF9E00"/>
                </a:solidFill>
                <a:latin typeface="+mj-lt"/>
              </a:rPr>
              <a:t>R</a:t>
            </a:r>
            <a:r>
              <a:rPr lang="fr-FR" sz="5400" dirty="0" smtClean="0">
                <a:latin typeface="+mj-lt"/>
              </a:rPr>
              <a:t>EUSABLE</a:t>
            </a:r>
            <a:endParaRPr lang="fr-FR" sz="5400" dirty="0">
              <a:latin typeface="+mj-lt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991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… DANS UN ENTREPÔT FAIR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</a:t>
            </a:fld>
            <a:endParaRPr lang="fr-FR"/>
          </a:p>
        </p:txBody>
      </p:sp>
      <p:grpSp>
        <p:nvGrpSpPr>
          <p:cNvPr id="20" name="Groupe 19"/>
          <p:cNvGrpSpPr/>
          <p:nvPr/>
        </p:nvGrpSpPr>
        <p:grpSpPr>
          <a:xfrm>
            <a:off x="405768" y="1917911"/>
            <a:ext cx="8432335" cy="795150"/>
            <a:chOff x="291939" y="3287187"/>
            <a:chExt cx="11243113" cy="1060200"/>
          </a:xfrm>
        </p:grpSpPr>
        <p:grpSp>
          <p:nvGrpSpPr>
            <p:cNvPr id="21" name="Groupe 20"/>
            <p:cNvGrpSpPr/>
            <p:nvPr/>
          </p:nvGrpSpPr>
          <p:grpSpPr>
            <a:xfrm>
              <a:off x="291939" y="3287187"/>
              <a:ext cx="11243113" cy="1060200"/>
              <a:chOff x="291939" y="3610929"/>
              <a:chExt cx="11243113" cy="1060200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1547358" y="3932465"/>
                <a:ext cx="9987694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fr-FR" sz="1500" dirty="0"/>
                  <a:t>     </a:t>
                </a:r>
                <a:r>
                  <a:rPr lang="fr-FR" sz="1500" dirty="0" smtClean="0"/>
                  <a:t>Présent :  Accès via </a:t>
                </a:r>
                <a:r>
                  <a:rPr lang="fr-FR" sz="1500" dirty="0"/>
                  <a:t>le DOI, </a:t>
                </a:r>
                <a:r>
                  <a:rPr lang="fr-FR" sz="1500" dirty="0" smtClean="0"/>
                  <a:t>Protocole </a:t>
                </a:r>
                <a:r>
                  <a:rPr lang="fr-FR" sz="1500" dirty="0"/>
                  <a:t>HTTP, </a:t>
                </a:r>
                <a:r>
                  <a:rPr lang="fr-FR" sz="1500" dirty="0" smtClean="0"/>
                  <a:t>Métadonnées </a:t>
                </a:r>
                <a:r>
                  <a:rPr lang="fr-FR" sz="1500" dirty="0"/>
                  <a:t>toujours disponibles </a:t>
                </a:r>
              </a:p>
              <a:p>
                <a:r>
                  <a:rPr lang="fr-FR" sz="1500" dirty="0"/>
                  <a:t>     Utilisateur : </a:t>
                </a:r>
                <a:r>
                  <a:rPr lang="fr-FR" sz="1500" dirty="0">
                    <a:solidFill>
                      <a:srgbClr val="4CAF50"/>
                    </a:solidFill>
                  </a:rPr>
                  <a:t>Données ouvertes (éventuellement sous conditions)</a:t>
                </a:r>
              </a:p>
            </p:txBody>
          </p:sp>
          <p:grpSp>
            <p:nvGrpSpPr>
              <p:cNvPr id="25" name="Groupe 24"/>
              <p:cNvGrpSpPr/>
              <p:nvPr/>
            </p:nvGrpSpPr>
            <p:grpSpPr>
              <a:xfrm>
                <a:off x="291939" y="3610929"/>
                <a:ext cx="1233943" cy="915373"/>
                <a:chOff x="291939" y="3610929"/>
                <a:chExt cx="1233943" cy="915373"/>
              </a:xfrm>
            </p:grpSpPr>
            <p:grpSp>
              <p:nvGrpSpPr>
                <p:cNvPr id="26" name="Groupe 25"/>
                <p:cNvGrpSpPr/>
                <p:nvPr/>
              </p:nvGrpSpPr>
              <p:grpSpPr>
                <a:xfrm>
                  <a:off x="341891" y="3610929"/>
                  <a:ext cx="1183991" cy="800219"/>
                  <a:chOff x="341891" y="3684081"/>
                  <a:chExt cx="1183991" cy="800219"/>
                </a:xfrm>
              </p:grpSpPr>
              <p:pic>
                <p:nvPicPr>
                  <p:cNvPr id="30" name="Image 29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27202" t="37786" r="55699"/>
                  <a:stretch/>
                </p:blipFill>
                <p:spPr>
                  <a:xfrm>
                    <a:off x="341891" y="3696489"/>
                    <a:ext cx="558471" cy="689627"/>
                  </a:xfrm>
                  <a:prstGeom prst="rect">
                    <a:avLst/>
                  </a:prstGeom>
                </p:spPr>
              </p:pic>
              <p:sp>
                <p:nvSpPr>
                  <p:cNvPr id="31" name="Rectangle 30"/>
                  <p:cNvSpPr/>
                  <p:nvPr/>
                </p:nvSpPr>
                <p:spPr>
                  <a:xfrm>
                    <a:off x="871429" y="3684081"/>
                    <a:ext cx="654453" cy="800219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fr-FR" sz="3300" b="1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</p:grpSp>
            <p:grpSp>
              <p:nvGrpSpPr>
                <p:cNvPr id="27" name="Groupe 26"/>
                <p:cNvGrpSpPr/>
                <p:nvPr/>
              </p:nvGrpSpPr>
              <p:grpSpPr>
                <a:xfrm>
                  <a:off x="291939" y="4286409"/>
                  <a:ext cx="1207826" cy="239893"/>
                  <a:chOff x="184393" y="3941350"/>
                  <a:chExt cx="1397955" cy="265281"/>
                </a:xfrm>
              </p:grpSpPr>
              <p:pic>
                <p:nvPicPr>
                  <p:cNvPr id="28" name="Image 27"/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84393" y="3941350"/>
                    <a:ext cx="1397955" cy="265281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sp>
                <p:nvSpPr>
                  <p:cNvPr id="29" name="Rectangle 28"/>
                  <p:cNvSpPr/>
                  <p:nvPr/>
                </p:nvSpPr>
                <p:spPr>
                  <a:xfrm>
                    <a:off x="1021505" y="3967387"/>
                    <a:ext cx="559425" cy="211687"/>
                  </a:xfrm>
                  <a:prstGeom prst="rect">
                    <a:avLst/>
                  </a:prstGeom>
                  <a:pattFill prst="wdUpDiag">
                    <a:fgClr>
                      <a:srgbClr val="4CAF50"/>
                    </a:fgClr>
                    <a:bgClr>
                      <a:schemeClr val="bg1"/>
                    </a:bgClr>
                  </a:patt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1350"/>
                  </a:p>
                </p:txBody>
              </p:sp>
            </p:grpSp>
          </p:grpSp>
        </p:grpSp>
        <p:sp>
          <p:nvSpPr>
            <p:cNvPr id="22" name="Rectangle 21"/>
            <p:cNvSpPr/>
            <p:nvPr/>
          </p:nvSpPr>
          <p:spPr>
            <a:xfrm>
              <a:off x="1657350" y="4023622"/>
              <a:ext cx="180000" cy="180000"/>
            </a:xfrm>
            <a:prstGeom prst="rect">
              <a:avLst/>
            </a:prstGeom>
            <a:pattFill prst="wdUpDiag">
              <a:fgClr>
                <a:srgbClr val="4CAF50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657350" y="3718772"/>
              <a:ext cx="180000" cy="180000"/>
            </a:xfrm>
            <a:prstGeom prst="rect">
              <a:avLst/>
            </a:prstGeom>
            <a:solidFill>
              <a:srgbClr val="4CA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</p:grpSp>
      <p:grpSp>
        <p:nvGrpSpPr>
          <p:cNvPr id="32" name="Groupe 31"/>
          <p:cNvGrpSpPr/>
          <p:nvPr/>
        </p:nvGrpSpPr>
        <p:grpSpPr>
          <a:xfrm>
            <a:off x="377841" y="2750654"/>
            <a:ext cx="8460262" cy="806073"/>
            <a:chOff x="254704" y="4245111"/>
            <a:chExt cx="11280349" cy="1074763"/>
          </a:xfrm>
        </p:grpSpPr>
        <p:grpSp>
          <p:nvGrpSpPr>
            <p:cNvPr id="33" name="Groupe 32"/>
            <p:cNvGrpSpPr/>
            <p:nvPr/>
          </p:nvGrpSpPr>
          <p:grpSpPr>
            <a:xfrm>
              <a:off x="254704" y="4245111"/>
              <a:ext cx="11280349" cy="1074763"/>
              <a:chOff x="254704" y="4445869"/>
              <a:chExt cx="11280349" cy="1074763"/>
            </a:xfrm>
          </p:grpSpPr>
          <p:grpSp>
            <p:nvGrpSpPr>
              <p:cNvPr id="36" name="Groupe 35"/>
              <p:cNvGrpSpPr/>
              <p:nvPr/>
            </p:nvGrpSpPr>
            <p:grpSpPr>
              <a:xfrm>
                <a:off x="254704" y="4445869"/>
                <a:ext cx="1247378" cy="929510"/>
                <a:chOff x="254704" y="4445869"/>
                <a:chExt cx="1247378" cy="929510"/>
              </a:xfrm>
            </p:grpSpPr>
            <p:pic>
              <p:nvPicPr>
                <p:cNvPr id="38" name="Image 37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45855" t="40077" r="32901" b="9541"/>
                <a:stretch/>
              </p:blipFill>
              <p:spPr>
                <a:xfrm>
                  <a:off x="254704" y="4538059"/>
                  <a:ext cx="744167" cy="598964"/>
                </a:xfrm>
                <a:prstGeom prst="rect">
                  <a:avLst/>
                </a:prstGeom>
              </p:spPr>
            </p:pic>
            <p:sp>
              <p:nvSpPr>
                <p:cNvPr id="39" name="Rectangle 38"/>
                <p:cNvSpPr/>
                <p:nvPr/>
              </p:nvSpPr>
              <p:spPr>
                <a:xfrm>
                  <a:off x="1027264" y="4445869"/>
                  <a:ext cx="402248" cy="80021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fr-FR" sz="33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</a:t>
                  </a:r>
                </a:p>
              </p:txBody>
            </p:sp>
            <p:grpSp>
              <p:nvGrpSpPr>
                <p:cNvPr id="40" name="Groupe 39"/>
                <p:cNvGrpSpPr/>
                <p:nvPr/>
              </p:nvGrpSpPr>
              <p:grpSpPr>
                <a:xfrm>
                  <a:off x="291938" y="5135912"/>
                  <a:ext cx="1210144" cy="239467"/>
                  <a:chOff x="184393" y="4358441"/>
                  <a:chExt cx="1397955" cy="263477"/>
                </a:xfrm>
              </p:grpSpPr>
              <p:pic>
                <p:nvPicPr>
                  <p:cNvPr id="41" name="Image 40"/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84393" y="4358441"/>
                    <a:ext cx="1397955" cy="263477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sp>
                <p:nvSpPr>
                  <p:cNvPr id="42" name="Rectangle 41"/>
                  <p:cNvSpPr/>
                  <p:nvPr/>
                </p:nvSpPr>
                <p:spPr>
                  <a:xfrm>
                    <a:off x="535724" y="4384335"/>
                    <a:ext cx="1045206" cy="211687"/>
                  </a:xfrm>
                  <a:prstGeom prst="rect">
                    <a:avLst/>
                  </a:prstGeom>
                  <a:pattFill prst="wdUpDiag">
                    <a:fgClr>
                      <a:srgbClr val="4CAF50"/>
                    </a:fgClr>
                    <a:bgClr>
                      <a:schemeClr val="bg1"/>
                    </a:bgClr>
                  </a:patt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1350"/>
                  </a:p>
                </p:txBody>
              </p:sp>
            </p:grpSp>
          </p:grpSp>
          <p:sp>
            <p:nvSpPr>
              <p:cNvPr id="37" name="Rectangle 36"/>
              <p:cNvSpPr/>
              <p:nvPr/>
            </p:nvSpPr>
            <p:spPr>
              <a:xfrm>
                <a:off x="1547359" y="4781969"/>
                <a:ext cx="9987694" cy="738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fr-FR" sz="1500" dirty="0"/>
                  <a:t>     Présent : Métadonnées standardisées et machine </a:t>
                </a:r>
                <a:r>
                  <a:rPr lang="fr-FR" sz="1500" dirty="0" err="1"/>
                  <a:t>readable</a:t>
                </a:r>
                <a:r>
                  <a:rPr lang="fr-FR" sz="1500" dirty="0"/>
                  <a:t> </a:t>
                </a:r>
              </a:p>
              <a:p>
                <a:r>
                  <a:rPr lang="fr-FR" sz="1500" dirty="0"/>
                  <a:t>     Utilisateur : </a:t>
                </a:r>
                <a:r>
                  <a:rPr lang="fr-FR" sz="1500" dirty="0">
                    <a:solidFill>
                      <a:srgbClr val="4CAF50"/>
                    </a:solidFill>
                  </a:rPr>
                  <a:t>Format de fichiers </a:t>
                </a:r>
                <a:r>
                  <a:rPr lang="fr-FR" sz="1500" dirty="0" smtClean="0">
                    <a:solidFill>
                      <a:srgbClr val="4CAF50"/>
                    </a:solidFill>
                  </a:rPr>
                  <a:t>ouverts, machine-</a:t>
                </a:r>
                <a:r>
                  <a:rPr lang="fr-FR" sz="1500" dirty="0" err="1" smtClean="0">
                    <a:solidFill>
                      <a:srgbClr val="4CAF50"/>
                    </a:solidFill>
                  </a:rPr>
                  <a:t>readable</a:t>
                </a:r>
                <a:r>
                  <a:rPr lang="fr-FR" sz="1500" dirty="0">
                    <a:solidFill>
                      <a:srgbClr val="4CAF50"/>
                    </a:solidFill>
                  </a:rPr>
                  <a:t> ;</a:t>
                </a:r>
                <a:r>
                  <a:rPr lang="fr-FR" sz="1500" dirty="0" smtClean="0">
                    <a:solidFill>
                      <a:srgbClr val="4CAF50"/>
                    </a:solidFill>
                  </a:rPr>
                  <a:t> </a:t>
                </a:r>
                <a:r>
                  <a:rPr lang="fr-FR" sz="1500" dirty="0">
                    <a:solidFill>
                      <a:srgbClr val="4CAF50"/>
                    </a:solidFill>
                  </a:rPr>
                  <a:t>Vocabulaires avec URI</a:t>
                </a:r>
              </a:p>
            </p:txBody>
          </p:sp>
        </p:grpSp>
        <p:sp>
          <p:nvSpPr>
            <p:cNvPr id="34" name="Rectangle 33"/>
            <p:cNvSpPr/>
            <p:nvPr/>
          </p:nvSpPr>
          <p:spPr>
            <a:xfrm>
              <a:off x="1657350" y="4981671"/>
              <a:ext cx="180000" cy="180000"/>
            </a:xfrm>
            <a:prstGeom prst="rect">
              <a:avLst/>
            </a:prstGeom>
            <a:pattFill prst="wdUpDiag">
              <a:fgClr>
                <a:srgbClr val="4CAF50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657350" y="4676821"/>
              <a:ext cx="180000" cy="180000"/>
            </a:xfrm>
            <a:prstGeom prst="rect">
              <a:avLst/>
            </a:prstGeom>
            <a:solidFill>
              <a:srgbClr val="4CA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</p:grpSp>
      <p:grpSp>
        <p:nvGrpSpPr>
          <p:cNvPr id="43" name="Groupe 42"/>
          <p:cNvGrpSpPr/>
          <p:nvPr/>
        </p:nvGrpSpPr>
        <p:grpSpPr>
          <a:xfrm>
            <a:off x="405766" y="3651538"/>
            <a:ext cx="8432337" cy="767904"/>
            <a:chOff x="291938" y="5268490"/>
            <a:chExt cx="11243115" cy="1023871"/>
          </a:xfrm>
        </p:grpSpPr>
        <p:grpSp>
          <p:nvGrpSpPr>
            <p:cNvPr id="44" name="Groupe 43"/>
            <p:cNvGrpSpPr/>
            <p:nvPr/>
          </p:nvGrpSpPr>
          <p:grpSpPr>
            <a:xfrm>
              <a:off x="291938" y="5268490"/>
              <a:ext cx="11243115" cy="1023871"/>
              <a:chOff x="291938" y="5241856"/>
              <a:chExt cx="11243115" cy="1023871"/>
            </a:xfrm>
          </p:grpSpPr>
          <p:grpSp>
            <p:nvGrpSpPr>
              <p:cNvPr id="47" name="Groupe 46"/>
              <p:cNvGrpSpPr/>
              <p:nvPr/>
            </p:nvGrpSpPr>
            <p:grpSpPr>
              <a:xfrm>
                <a:off x="291938" y="5241856"/>
                <a:ext cx="1295009" cy="903894"/>
                <a:chOff x="291938" y="5339514"/>
                <a:chExt cx="1295009" cy="903894"/>
              </a:xfrm>
            </p:grpSpPr>
            <p:pic>
              <p:nvPicPr>
                <p:cNvPr id="49" name="Image 48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73316" t="41603" r="5182" b="5726"/>
                <a:stretch/>
              </p:blipFill>
              <p:spPr>
                <a:xfrm>
                  <a:off x="336653" y="5450833"/>
                  <a:ext cx="657752" cy="546805"/>
                </a:xfrm>
                <a:prstGeom prst="rect">
                  <a:avLst/>
                </a:prstGeom>
              </p:spPr>
            </p:pic>
            <p:sp>
              <p:nvSpPr>
                <p:cNvPr id="50" name="Rectangle 49"/>
                <p:cNvSpPr/>
                <p:nvPr/>
              </p:nvSpPr>
              <p:spPr>
                <a:xfrm>
                  <a:off x="932494" y="5339514"/>
                  <a:ext cx="654453" cy="80021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fr-FR" sz="33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R</a:t>
                  </a:r>
                </a:p>
              </p:txBody>
            </p:sp>
            <p:grpSp>
              <p:nvGrpSpPr>
                <p:cNvPr id="51" name="Groupe 50"/>
                <p:cNvGrpSpPr/>
                <p:nvPr/>
              </p:nvGrpSpPr>
              <p:grpSpPr>
                <a:xfrm>
                  <a:off x="291938" y="6005387"/>
                  <a:ext cx="1206920" cy="238021"/>
                  <a:chOff x="184393" y="5067060"/>
                  <a:chExt cx="1397955" cy="259708"/>
                </a:xfrm>
              </p:grpSpPr>
              <p:pic>
                <p:nvPicPr>
                  <p:cNvPr id="52" name="Image 51"/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84393" y="5067060"/>
                    <a:ext cx="1397955" cy="259708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sp>
                <p:nvSpPr>
                  <p:cNvPr id="53" name="Rectangle 52"/>
                  <p:cNvSpPr/>
                  <p:nvPr/>
                </p:nvSpPr>
                <p:spPr>
                  <a:xfrm>
                    <a:off x="783208" y="5091070"/>
                    <a:ext cx="383605" cy="211687"/>
                  </a:xfrm>
                  <a:prstGeom prst="rect">
                    <a:avLst/>
                  </a:prstGeom>
                  <a:pattFill prst="wdUpDiag">
                    <a:fgClr>
                      <a:srgbClr val="4CAF50"/>
                    </a:fgClr>
                    <a:bgClr>
                      <a:schemeClr val="bg1"/>
                    </a:bgClr>
                  </a:patt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1350"/>
                  </a:p>
                </p:txBody>
              </p:sp>
            </p:grpSp>
          </p:grpSp>
          <p:sp>
            <p:nvSpPr>
              <p:cNvPr id="48" name="Rectangle 47"/>
              <p:cNvSpPr/>
              <p:nvPr/>
            </p:nvSpPr>
            <p:spPr>
              <a:xfrm>
                <a:off x="1547358" y="5527064"/>
                <a:ext cx="9987695" cy="738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fr-FR" sz="1500" dirty="0"/>
                  <a:t>     Présent : Licences disponibles</a:t>
                </a:r>
              </a:p>
              <a:p>
                <a:r>
                  <a:rPr lang="fr-FR" sz="1500" dirty="0"/>
                  <a:t>     Utilisateur : </a:t>
                </a:r>
                <a:r>
                  <a:rPr lang="fr-FR" sz="1500" dirty="0">
                    <a:solidFill>
                      <a:srgbClr val="4CAF50"/>
                    </a:solidFill>
                  </a:rPr>
                  <a:t>Provenance des données, Standards </a:t>
                </a:r>
                <a:r>
                  <a:rPr lang="fr-FR" sz="1500" dirty="0" smtClean="0">
                    <a:solidFill>
                      <a:srgbClr val="4CAF50"/>
                    </a:solidFill>
                  </a:rPr>
                  <a:t>communautaires, </a:t>
                </a:r>
                <a:r>
                  <a:rPr lang="fr-FR" sz="1500" dirty="0">
                    <a:solidFill>
                      <a:srgbClr val="4CAF50"/>
                    </a:solidFill>
                  </a:rPr>
                  <a:t>…</a:t>
                </a:r>
              </a:p>
            </p:txBody>
          </p:sp>
        </p:grpSp>
        <p:sp>
          <p:nvSpPr>
            <p:cNvPr id="45" name="Rectangle 44"/>
            <p:cNvSpPr/>
            <p:nvPr/>
          </p:nvSpPr>
          <p:spPr>
            <a:xfrm>
              <a:off x="1657350" y="5970378"/>
              <a:ext cx="180000" cy="180000"/>
            </a:xfrm>
            <a:prstGeom prst="rect">
              <a:avLst/>
            </a:prstGeom>
            <a:pattFill prst="wdUpDiag">
              <a:fgClr>
                <a:srgbClr val="4CAF50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657350" y="5665528"/>
              <a:ext cx="180000" cy="180000"/>
            </a:xfrm>
            <a:prstGeom prst="rect">
              <a:avLst/>
            </a:prstGeom>
            <a:solidFill>
              <a:srgbClr val="4CA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</p:grpSp>
      <p:grpSp>
        <p:nvGrpSpPr>
          <p:cNvPr id="54" name="Groupe 53"/>
          <p:cNvGrpSpPr/>
          <p:nvPr/>
        </p:nvGrpSpPr>
        <p:grpSpPr>
          <a:xfrm>
            <a:off x="405766" y="1075083"/>
            <a:ext cx="8432337" cy="807751"/>
            <a:chOff x="291938" y="2303116"/>
            <a:chExt cx="11243115" cy="1077001"/>
          </a:xfrm>
        </p:grpSpPr>
        <p:grpSp>
          <p:nvGrpSpPr>
            <p:cNvPr id="55" name="Groupe 54"/>
            <p:cNvGrpSpPr/>
            <p:nvPr/>
          </p:nvGrpSpPr>
          <p:grpSpPr>
            <a:xfrm>
              <a:off x="291938" y="2303116"/>
              <a:ext cx="11243115" cy="1077001"/>
              <a:chOff x="291938" y="2528136"/>
              <a:chExt cx="11243115" cy="1077001"/>
            </a:xfrm>
          </p:grpSpPr>
          <p:grpSp>
            <p:nvGrpSpPr>
              <p:cNvPr id="58" name="Groupe 57"/>
              <p:cNvGrpSpPr/>
              <p:nvPr/>
            </p:nvGrpSpPr>
            <p:grpSpPr>
              <a:xfrm>
                <a:off x="291938" y="2528136"/>
                <a:ext cx="1209052" cy="929207"/>
                <a:chOff x="291938" y="2625672"/>
                <a:chExt cx="1209052" cy="929207"/>
              </a:xfrm>
            </p:grpSpPr>
            <p:grpSp>
              <p:nvGrpSpPr>
                <p:cNvPr id="60" name="Groupe 59"/>
                <p:cNvGrpSpPr/>
                <p:nvPr/>
              </p:nvGrpSpPr>
              <p:grpSpPr>
                <a:xfrm>
                  <a:off x="291938" y="2625672"/>
                  <a:ext cx="1200720" cy="800219"/>
                  <a:chOff x="720126" y="2625672"/>
                  <a:chExt cx="1200720" cy="800219"/>
                </a:xfrm>
              </p:grpSpPr>
              <p:pic>
                <p:nvPicPr>
                  <p:cNvPr id="64" name="Image 63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t="38550" r="77979"/>
                  <a:stretch/>
                </p:blipFill>
                <p:spPr>
                  <a:xfrm>
                    <a:off x="720126" y="2693105"/>
                    <a:ext cx="646903" cy="612655"/>
                  </a:xfrm>
                  <a:prstGeom prst="rect">
                    <a:avLst/>
                  </a:prstGeom>
                </p:spPr>
              </p:pic>
              <p:sp>
                <p:nvSpPr>
                  <p:cNvPr id="65" name="Rectangle 64"/>
                  <p:cNvSpPr/>
                  <p:nvPr/>
                </p:nvSpPr>
                <p:spPr>
                  <a:xfrm>
                    <a:off x="1330513" y="2625672"/>
                    <a:ext cx="590333" cy="800219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fr-FR" sz="3300" b="1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F</a:t>
                    </a:r>
                  </a:p>
                </p:txBody>
              </p:sp>
            </p:grpSp>
            <p:grpSp>
              <p:nvGrpSpPr>
                <p:cNvPr id="61" name="Groupe 60"/>
                <p:cNvGrpSpPr/>
                <p:nvPr/>
              </p:nvGrpSpPr>
              <p:grpSpPr>
                <a:xfrm>
                  <a:off x="292393" y="3314986"/>
                  <a:ext cx="1208597" cy="239893"/>
                  <a:chOff x="184394" y="3305760"/>
                  <a:chExt cx="1397955" cy="265281"/>
                </a:xfrm>
              </p:grpSpPr>
              <p:pic>
                <p:nvPicPr>
                  <p:cNvPr id="62" name="Image 61"/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184394" y="3305760"/>
                    <a:ext cx="1397955" cy="265281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sp>
                <p:nvSpPr>
                  <p:cNvPr id="63" name="Rectangle 62"/>
                  <p:cNvSpPr/>
                  <p:nvPr/>
                </p:nvSpPr>
                <p:spPr>
                  <a:xfrm>
                    <a:off x="1417435" y="3332854"/>
                    <a:ext cx="163496" cy="211687"/>
                  </a:xfrm>
                  <a:prstGeom prst="rect">
                    <a:avLst/>
                  </a:prstGeom>
                  <a:pattFill prst="wdUpDiag">
                    <a:fgClr>
                      <a:srgbClr val="4CAF50"/>
                    </a:fgClr>
                    <a:bgClr>
                      <a:schemeClr val="bg1"/>
                    </a:bgClr>
                  </a:patt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1350"/>
                  </a:p>
                </p:txBody>
              </p:sp>
            </p:grpSp>
          </p:grpSp>
          <p:sp>
            <p:nvSpPr>
              <p:cNvPr id="59" name="Rectangle 58"/>
              <p:cNvSpPr/>
              <p:nvPr/>
            </p:nvSpPr>
            <p:spPr>
              <a:xfrm>
                <a:off x="1547358" y="2866473"/>
                <a:ext cx="998769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fr-FR" sz="1500" dirty="0"/>
                  <a:t>     Présent : DOI ; Métadonnées indiquant l’identifiant ; </a:t>
                </a:r>
                <a:r>
                  <a:rPr lang="fr-FR" sz="1500" dirty="0" smtClean="0"/>
                  <a:t>Recherche de données</a:t>
                </a:r>
                <a:endParaRPr lang="fr-FR" sz="1500" dirty="0"/>
              </a:p>
              <a:p>
                <a:r>
                  <a:rPr lang="fr-FR" sz="1500" dirty="0"/>
                  <a:t>     Utilisateur : </a:t>
                </a:r>
                <a:r>
                  <a:rPr lang="fr-FR" sz="1500" dirty="0">
                    <a:solidFill>
                      <a:srgbClr val="4CAF50"/>
                    </a:solidFill>
                  </a:rPr>
                  <a:t>Métadonnées riches en utilisant des vocabulaires</a:t>
                </a:r>
              </a:p>
            </p:txBody>
          </p:sp>
        </p:grpSp>
        <p:sp>
          <p:nvSpPr>
            <p:cNvPr id="56" name="Rectangle 55"/>
            <p:cNvSpPr/>
            <p:nvPr/>
          </p:nvSpPr>
          <p:spPr>
            <a:xfrm>
              <a:off x="1657350" y="3053224"/>
              <a:ext cx="180000" cy="180000"/>
            </a:xfrm>
            <a:prstGeom prst="rect">
              <a:avLst/>
            </a:prstGeom>
            <a:pattFill prst="wdUpDiag">
              <a:fgClr>
                <a:srgbClr val="4CAF50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1657350" y="2748374"/>
              <a:ext cx="180000" cy="180000"/>
            </a:xfrm>
            <a:prstGeom prst="rect">
              <a:avLst/>
            </a:prstGeom>
            <a:solidFill>
              <a:srgbClr val="4CA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</p:grpSp>
      <p:grpSp>
        <p:nvGrpSpPr>
          <p:cNvPr id="66" name="Groupe 65"/>
          <p:cNvGrpSpPr/>
          <p:nvPr/>
        </p:nvGrpSpPr>
        <p:grpSpPr>
          <a:xfrm>
            <a:off x="5433271" y="532092"/>
            <a:ext cx="3404832" cy="648779"/>
            <a:chOff x="7918881" y="1651942"/>
            <a:chExt cx="4539776" cy="865038"/>
          </a:xfrm>
        </p:grpSpPr>
        <p:pic>
          <p:nvPicPr>
            <p:cNvPr id="67" name="Image 6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18881" y="1651942"/>
              <a:ext cx="1183596" cy="727066"/>
            </a:xfrm>
            <a:prstGeom prst="rect">
              <a:avLst/>
            </a:prstGeom>
          </p:spPr>
        </p:pic>
        <p:sp>
          <p:nvSpPr>
            <p:cNvPr id="68" name="ZoneTexte 67"/>
            <p:cNvSpPr txBox="1"/>
            <p:nvPr/>
          </p:nvSpPr>
          <p:spPr>
            <a:xfrm>
              <a:off x="9058085" y="1747539"/>
              <a:ext cx="340057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fr-FR" sz="1050" dirty="0"/>
                <a:t>Estimation réalisée avec le</a:t>
              </a:r>
              <a:br>
                <a:rPr lang="fr-FR" sz="1050" dirty="0"/>
              </a:br>
              <a:r>
                <a:rPr lang="fr-FR" sz="1050" b="1" dirty="0">
                  <a:hlinkClick r:id="rId8"/>
                </a:rPr>
                <a:t>FAIR self-</a:t>
              </a:r>
              <a:r>
                <a:rPr lang="fr-FR" sz="1050" b="1" dirty="0" err="1">
                  <a:hlinkClick r:id="rId8"/>
                </a:rPr>
                <a:t>assessment</a:t>
              </a:r>
              <a:r>
                <a:rPr lang="fr-FR" sz="1050" b="1" dirty="0">
                  <a:hlinkClick r:id="rId8"/>
                </a:rPr>
                <a:t> </a:t>
              </a:r>
              <a:r>
                <a:rPr lang="fr-FR" sz="1050" b="1" dirty="0" err="1">
                  <a:hlinkClick r:id="rId8"/>
                </a:rPr>
                <a:t>tool</a:t>
              </a:r>
              <a:r>
                <a:rPr lang="fr-FR" sz="1050" b="1" dirty="0">
                  <a:hlinkClick r:id="rId8"/>
                </a:rPr>
                <a:t> </a:t>
              </a:r>
              <a:r>
                <a:rPr lang="fr-FR" sz="1050" dirty="0"/>
                <a:t>de l’ARDC</a:t>
              </a:r>
              <a:br>
                <a:rPr lang="fr-FR" sz="1050" dirty="0"/>
              </a:br>
              <a:endParaRPr lang="fr-FR" sz="1050" dirty="0"/>
            </a:p>
          </p:txBody>
        </p:sp>
      </p:grpSp>
    </p:spTree>
    <p:extLst>
      <p:ext uri="{BB962C8B-B14F-4D97-AF65-F5344CB8AC3E}">
        <p14:creationId xmlns:p14="http://schemas.microsoft.com/office/powerpoint/2010/main" val="308216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17</a:t>
            </a:fld>
            <a:endParaRPr lang="fr-FR"/>
          </a:p>
        </p:txBody>
      </p:sp>
      <p:sp>
        <p:nvSpPr>
          <p:cNvPr id="5" name="Titr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LA COMMUNAUTÉ</a:t>
            </a:r>
            <a:endParaRPr lang="fr-FR" dirty="0"/>
          </a:p>
        </p:txBody>
      </p:sp>
      <p:sp>
        <p:nvSpPr>
          <p:cNvPr id="6" name="Sous-titre 5"/>
          <p:cNvSpPr>
            <a:spLocks noGrp="1"/>
          </p:cNvSpPr>
          <p:nvPr>
            <p:ph type="subTitle" idx="1"/>
          </p:nvPr>
        </p:nvSpPr>
        <p:spPr>
          <a:xfrm>
            <a:off x="748782" y="2505901"/>
            <a:ext cx="7646437" cy="447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fr-FR" i="1" dirty="0">
                <a:ln>
                  <a:solidFill>
                    <a:schemeClr val="bg1">
                      <a:lumMod val="65000"/>
                    </a:schemeClr>
                  </a:solidFill>
                </a:ln>
              </a:rPr>
              <a:t>“Toute communauté - un jour, quelque part, d'une manière ou d'une autre - rend "commun</a:t>
            </a:r>
            <a:r>
              <a:rPr lang="fr-FR" i="1" dirty="0" smtClean="0">
                <a:ln>
                  <a:solidFill>
                    <a:schemeClr val="bg1">
                      <a:lumMod val="65000"/>
                    </a:schemeClr>
                  </a:solidFill>
                </a:ln>
              </a:rPr>
              <a:t>".” Friedrich Nietzsche</a:t>
            </a:r>
            <a:endParaRPr lang="fr-FR" i="1" dirty="0">
              <a:ln>
                <a:solidFill>
                  <a:schemeClr val="bg1">
                    <a:lumMod val="65000"/>
                  </a:schemeClr>
                </a:solidFill>
              </a:ln>
            </a:endParaRPr>
          </a:p>
        </p:txBody>
      </p:sp>
      <p:sp>
        <p:nvSpPr>
          <p:cNvPr id="8" name="Google Shape;83;p15"/>
          <p:cNvSpPr txBox="1"/>
          <p:nvPr/>
        </p:nvSpPr>
        <p:spPr>
          <a:xfrm>
            <a:off x="3858675" y="528407"/>
            <a:ext cx="1426500" cy="5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2400" b="1" dirty="0">
              <a:ln>
                <a:solidFill>
                  <a:schemeClr val="bg1">
                    <a:lumMod val="65000"/>
                  </a:schemeClr>
                </a:solidFill>
              </a:ln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9088" y="2847053"/>
            <a:ext cx="733619" cy="73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51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DÉVELOPPEMENT COLLABORATIF…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643744" y="1184564"/>
            <a:ext cx="5202383" cy="3008086"/>
          </a:xfrm>
        </p:spPr>
        <p:txBody>
          <a:bodyPr/>
          <a:lstStyle/>
          <a:p>
            <a:pPr marL="76200" indent="0">
              <a:buNone/>
            </a:pPr>
            <a:r>
              <a:rPr lang="fr-FR" sz="2800" dirty="0">
                <a:latin typeface="Bahnschrift SemiCondensed" panose="020B0502040204020203" pitchFamily="34" charset="0"/>
                <a:cs typeface="David CLM" panose="02000603000000000000" pitchFamily="2" charset="-79"/>
                <a:hlinkClick r:id="rId2"/>
              </a:rPr>
              <a:t>https://github.com/IQSS/dataverse</a:t>
            </a:r>
            <a:endParaRPr lang="fr-FR" sz="2800" dirty="0">
              <a:latin typeface="Bahnschrift SemiCondensed" panose="020B0502040204020203" pitchFamily="34" charset="0"/>
              <a:cs typeface="David CLM" panose="02000603000000000000" pitchFamily="2" charset="-79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18</a:t>
            </a:fld>
            <a:endParaRPr lang="fr-FR"/>
          </a:p>
        </p:txBody>
      </p:sp>
      <p:pic>
        <p:nvPicPr>
          <p:cNvPr id="3074" name="Picture 2" descr="https://i.imgur.com/MGbLsN5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44" b="39470"/>
          <a:stretch/>
        </p:blipFill>
        <p:spPr bwMode="auto">
          <a:xfrm>
            <a:off x="311727" y="2165646"/>
            <a:ext cx="8534400" cy="265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Ã©sultat de recherche d'images pour &quot;github logo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997" y="610835"/>
            <a:ext cx="2858653" cy="142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76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… APPORTANT DES FONTIONNALITÉS COMPLÉMENTAIRES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38012" y="950850"/>
            <a:ext cx="9034595" cy="3241800"/>
          </a:xfrm>
        </p:spPr>
        <p:txBody>
          <a:bodyPr/>
          <a:lstStyle/>
          <a:p>
            <a:pPr marL="76200" indent="0">
              <a:lnSpc>
                <a:spcPct val="200000"/>
              </a:lnSpc>
              <a:buNone/>
            </a:pPr>
            <a:r>
              <a:rPr lang="fr-FR" dirty="0" smtClean="0"/>
              <a:t>	</a:t>
            </a:r>
            <a:r>
              <a:rPr lang="fr-FR" dirty="0" err="1" smtClean="0"/>
              <a:t>Metrics</a:t>
            </a:r>
            <a:endParaRPr lang="fr-FR" dirty="0" smtClean="0"/>
          </a:p>
          <a:p>
            <a:pPr marL="76200" indent="0">
              <a:lnSpc>
                <a:spcPct val="200000"/>
              </a:lnSpc>
              <a:buNone/>
            </a:pPr>
            <a:r>
              <a:rPr lang="fr-FR" dirty="0" smtClean="0"/>
              <a:t>	Data Explorer</a:t>
            </a:r>
          </a:p>
          <a:p>
            <a:pPr marL="76200" indent="0">
              <a:lnSpc>
                <a:spcPct val="200000"/>
              </a:lnSpc>
              <a:buNone/>
            </a:pPr>
            <a:r>
              <a:rPr lang="fr-FR" dirty="0" smtClean="0"/>
              <a:t>	</a:t>
            </a:r>
            <a:r>
              <a:rPr lang="fr-FR" dirty="0" err="1" smtClean="0"/>
              <a:t>WorldMap</a:t>
            </a:r>
            <a:endParaRPr lang="fr-FR" dirty="0" smtClean="0"/>
          </a:p>
          <a:p>
            <a:pPr marL="76200" indent="0">
              <a:lnSpc>
                <a:spcPct val="200000"/>
              </a:lnSpc>
              <a:buNone/>
            </a:pPr>
            <a:r>
              <a:rPr lang="fr-FR" dirty="0" smtClean="0"/>
              <a:t>	Et bien d’autres… </a:t>
            </a:r>
            <a:r>
              <a:rPr lang="fr-FR" sz="1800" dirty="0"/>
              <a:t>(</a:t>
            </a:r>
            <a:r>
              <a:rPr lang="fr-FR" sz="1800" dirty="0">
                <a:hlinkClick r:id="rId2"/>
              </a:rPr>
              <a:t>https://</a:t>
            </a:r>
            <a:r>
              <a:rPr lang="fr-FR" sz="1800" dirty="0" smtClean="0">
                <a:hlinkClick r:id="rId2"/>
              </a:rPr>
              <a:t>bit.ly/2k864dQ</a:t>
            </a:r>
            <a:r>
              <a:rPr lang="fr-FR" sz="1800" dirty="0" smtClean="0"/>
              <a:t>)</a:t>
            </a:r>
            <a:endParaRPr lang="fr-FR" sz="18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19</a:t>
            </a:fld>
            <a:endParaRPr lang="fr-FR"/>
          </a:p>
        </p:txBody>
      </p:sp>
      <p:grpSp>
        <p:nvGrpSpPr>
          <p:cNvPr id="5" name="Google Shape;492;p38"/>
          <p:cNvGrpSpPr/>
          <p:nvPr/>
        </p:nvGrpSpPr>
        <p:grpSpPr>
          <a:xfrm>
            <a:off x="770586" y="1306807"/>
            <a:ext cx="362685" cy="378654"/>
            <a:chOff x="3294650" y="3652450"/>
            <a:chExt cx="388350" cy="405450"/>
          </a:xfrm>
          <a:solidFill>
            <a:srgbClr val="FF9E00"/>
          </a:solidFill>
        </p:grpSpPr>
        <p:sp>
          <p:nvSpPr>
            <p:cNvPr id="6" name="Google Shape;493;p38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" name="Google Shape;494;p38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" name="Google Shape;495;p38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9" name="Google Shape;496;p38"/>
          <p:cNvGrpSpPr/>
          <p:nvPr/>
        </p:nvGrpSpPr>
        <p:grpSpPr>
          <a:xfrm>
            <a:off x="763096" y="2216081"/>
            <a:ext cx="416069" cy="305060"/>
            <a:chOff x="3936375" y="3703750"/>
            <a:chExt cx="453050" cy="332175"/>
          </a:xfrm>
          <a:solidFill>
            <a:srgbClr val="FF9E00"/>
          </a:solidFill>
        </p:grpSpPr>
        <p:sp>
          <p:nvSpPr>
            <p:cNvPr id="10" name="Google Shape;497;p38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" name="Google Shape;498;p38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" name="Google Shape;499;p38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" name="Google Shape;500;p38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4" name="Google Shape;501;p38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15" name="Google Shape;511;p38"/>
          <p:cNvSpPr/>
          <p:nvPr/>
        </p:nvSpPr>
        <p:spPr>
          <a:xfrm>
            <a:off x="756732" y="2954113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9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16" name="Google Shape;471;p38"/>
          <p:cNvGrpSpPr/>
          <p:nvPr/>
        </p:nvGrpSpPr>
        <p:grpSpPr>
          <a:xfrm>
            <a:off x="758118" y="3713701"/>
            <a:ext cx="399549" cy="407777"/>
            <a:chOff x="3955900" y="2984500"/>
            <a:chExt cx="414000" cy="422525"/>
          </a:xfrm>
          <a:solidFill>
            <a:srgbClr val="FF9E00"/>
          </a:solidFill>
        </p:grpSpPr>
        <p:sp>
          <p:nvSpPr>
            <p:cNvPr id="17" name="Google Shape;472;p38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8" name="Google Shape;473;p38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9" name="Google Shape;474;p38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815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body" idx="4294967295"/>
          </p:nvPr>
        </p:nvSpPr>
        <p:spPr>
          <a:xfrm>
            <a:off x="620222" y="3041074"/>
            <a:ext cx="2249107" cy="482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400" dirty="0">
                <a:latin typeface="Argentum Sans Medium" panose="00000600000000000000" pitchFamily="50" charset="0"/>
                <a:hlinkClick r:id="rId3"/>
              </a:rPr>
              <a:t>data.inra.fr</a:t>
            </a:r>
            <a:r>
              <a:rPr lang="fr-FR" sz="1400" dirty="0">
                <a:latin typeface="Argentum Sans Medium" panose="00000600000000000000" pitchFamily="50" charset="0"/>
              </a:rPr>
              <a:t> </a:t>
            </a:r>
            <a:endParaRPr sz="1400" dirty="0">
              <a:latin typeface="Argentum Sans Medium" panose="00000600000000000000" pitchFamily="50" charset="0"/>
            </a:endParaRPr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ctrTitle" idx="4294967295"/>
          </p:nvPr>
        </p:nvSpPr>
        <p:spPr>
          <a:xfrm>
            <a:off x="3913025" y="337243"/>
            <a:ext cx="13179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/>
              <a:t>HELLO !</a:t>
            </a:r>
            <a:endParaRPr sz="1800" dirty="0"/>
          </a:p>
        </p:txBody>
      </p:sp>
      <p:pic>
        <p:nvPicPr>
          <p:cNvPr id="2050" name="Picture 2" descr="RÃ©sultat de recherche d'images pour &quot;data inra logo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223" y="1174374"/>
            <a:ext cx="1825105" cy="182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329" y="3016078"/>
            <a:ext cx="3405091" cy="1526282"/>
          </a:xfrm>
          <a:prstGeom prst="rect">
            <a:avLst/>
          </a:prstGeom>
        </p:spPr>
      </p:pic>
      <p:sp>
        <p:nvSpPr>
          <p:cNvPr id="9" name="Google Shape;75;p14"/>
          <p:cNvSpPr txBox="1">
            <a:spLocks/>
          </p:cNvSpPr>
          <p:nvPr/>
        </p:nvSpPr>
        <p:spPr>
          <a:xfrm>
            <a:off x="6274420" y="2872740"/>
            <a:ext cx="2263736" cy="651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Droid Serif"/>
              <a:buChar char="⊡"/>
              <a:defRPr sz="30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Droid Serif"/>
              <a:buChar char="□"/>
              <a:defRPr sz="24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Droid Serif"/>
              <a:buChar char="■"/>
              <a:defRPr sz="24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Droid Serif"/>
              <a:buChar char="●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Droid Serif"/>
              <a:buChar char="○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■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●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○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■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pPr marL="0" indent="0" algn="ctr">
              <a:buFont typeface="Droid Serif"/>
              <a:buNone/>
            </a:pPr>
            <a:r>
              <a:rPr lang="fr-FR" sz="1200" dirty="0" smtClean="0">
                <a:latin typeface="Argentum Sans Medium" panose="00000600000000000000" pitchFamily="50" charset="0"/>
              </a:rPr>
              <a:t>@</a:t>
            </a:r>
            <a:r>
              <a:rPr lang="fr-FR" sz="1200" dirty="0" err="1" smtClean="0">
                <a:latin typeface="Argentum Sans Medium" panose="00000600000000000000" pitchFamily="50" charset="0"/>
              </a:rPr>
              <a:t>Dimitri_Szabo</a:t>
            </a:r>
            <a:r>
              <a:rPr lang="fr-FR" sz="1200" dirty="0" smtClean="0">
                <a:latin typeface="Argentum Sans Medium" panose="00000600000000000000" pitchFamily="50" charset="0"/>
              </a:rPr>
              <a:t/>
            </a:r>
            <a:br>
              <a:rPr lang="fr-FR" sz="1200" dirty="0" smtClean="0">
                <a:latin typeface="Argentum Sans Medium" panose="00000600000000000000" pitchFamily="50" charset="0"/>
              </a:rPr>
            </a:br>
            <a:r>
              <a:rPr lang="fr-FR" sz="1200" dirty="0" smtClean="0">
                <a:latin typeface="Argentum Sans Medium" panose="00000600000000000000" pitchFamily="50" charset="0"/>
              </a:rPr>
              <a:t>dimitri.szabo@inra.fr</a:t>
            </a:r>
            <a:endParaRPr lang="fr-FR" sz="1200" dirty="0">
              <a:latin typeface="Argentum Sans Medium" panose="00000600000000000000" pitchFamily="50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260" y="813853"/>
            <a:ext cx="4417097" cy="168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8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20</a:t>
            </a:fld>
            <a:endParaRPr lang="fr-FR"/>
          </a:p>
        </p:txBody>
      </p:sp>
      <p:sp>
        <p:nvSpPr>
          <p:cNvPr id="5" name="Google Shape;102;p18"/>
          <p:cNvSpPr txBox="1">
            <a:spLocks/>
          </p:cNvSpPr>
          <p:nvPr/>
        </p:nvSpPr>
        <p:spPr>
          <a:xfrm>
            <a:off x="1603800" y="1536899"/>
            <a:ext cx="5936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lang="fr-FR" sz="4800" dirty="0">
              <a:solidFill>
                <a:srgbClr val="FF9E00"/>
              </a:solidFill>
            </a:endParaRPr>
          </a:p>
        </p:txBody>
      </p:sp>
      <p:sp>
        <p:nvSpPr>
          <p:cNvPr id="6" name="Google Shape;103;p18"/>
          <p:cNvSpPr txBox="1">
            <a:spLocks/>
          </p:cNvSpPr>
          <p:nvPr/>
        </p:nvSpPr>
        <p:spPr>
          <a:xfrm>
            <a:off x="609600" y="2143125"/>
            <a:ext cx="7948612" cy="81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Droid Serif"/>
              <a:buChar char="⊡"/>
              <a:defRPr sz="30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Droid Serif"/>
              <a:buChar char="□"/>
              <a:defRPr sz="24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Droid Serif"/>
              <a:buChar char="■"/>
              <a:defRPr sz="24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Droid Serif"/>
              <a:buChar char="●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Droid Serif"/>
              <a:buChar char="○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■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●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○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roid Serif"/>
              <a:buChar char="■"/>
              <a:defRPr sz="1800" b="0" i="0" u="none" strike="noStrike" cap="none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pPr marL="0" indent="0" algn="ctr">
              <a:buFont typeface="Droid Serif"/>
              <a:buNone/>
            </a:pPr>
            <a:r>
              <a:rPr lang="en-US" sz="3600" i="1" dirty="0" err="1" smtClean="0">
                <a:solidFill>
                  <a:srgbClr val="CCCCCC"/>
                </a:solidFill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Chacun</a:t>
            </a:r>
            <a:r>
              <a:rPr lang="en-US" sz="3600" i="1" dirty="0" smtClean="0">
                <a:solidFill>
                  <a:srgbClr val="CCCCCC"/>
                </a:solidFill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 </a:t>
            </a:r>
            <a:r>
              <a:rPr lang="en-US" sz="3600" i="1" dirty="0" err="1" smtClean="0">
                <a:solidFill>
                  <a:srgbClr val="CCCCCC"/>
                </a:solidFill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est</a:t>
            </a:r>
            <a:r>
              <a:rPr lang="en-US" sz="3600" i="1" dirty="0" smtClean="0">
                <a:solidFill>
                  <a:srgbClr val="CCCCCC"/>
                </a:solidFill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 maître de</a:t>
            </a:r>
          </a:p>
          <a:p>
            <a:pPr marL="0" indent="0" algn="ctr">
              <a:buFont typeface="Droid Serif"/>
              <a:buNone/>
            </a:pPr>
            <a:r>
              <a:rPr lang="en-US" sz="3600" i="1" dirty="0" smtClean="0">
                <a:solidFill>
                  <a:srgbClr val="CCCCCC"/>
                </a:solidFill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la </a:t>
            </a:r>
            <a:r>
              <a:rPr lang="en-US" sz="3600" i="1" dirty="0" err="1" smtClean="0">
                <a:solidFill>
                  <a:srgbClr val="CCCCCC"/>
                </a:solidFill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croissance</a:t>
            </a:r>
            <a:r>
              <a:rPr lang="en-US" sz="3600" i="1" dirty="0" smtClean="0">
                <a:solidFill>
                  <a:srgbClr val="CCCCCC"/>
                </a:solidFill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 de son installation</a:t>
            </a:r>
            <a:endParaRPr lang="en-US" sz="3600" i="1" dirty="0">
              <a:solidFill>
                <a:srgbClr val="CCCCCC"/>
              </a:solidFill>
              <a:latin typeface="Droid Serif" panose="02020600060500020200" pitchFamily="18" charset="0"/>
              <a:ea typeface="Droid Serif" panose="02020600060500020200" pitchFamily="18" charset="0"/>
              <a:cs typeface="Droid Serif" panose="02020600060500020200" pitchFamily="18" charset="0"/>
            </a:endParaRPr>
          </a:p>
        </p:txBody>
      </p:sp>
      <p:grpSp>
        <p:nvGrpSpPr>
          <p:cNvPr id="13" name="Google Shape;525;p38"/>
          <p:cNvGrpSpPr/>
          <p:nvPr/>
        </p:nvGrpSpPr>
        <p:grpSpPr>
          <a:xfrm>
            <a:off x="4077791" y="163743"/>
            <a:ext cx="1221779" cy="1592507"/>
            <a:chOff x="2624850" y="4296000"/>
            <a:chExt cx="380400" cy="495825"/>
          </a:xfrm>
        </p:grpSpPr>
        <p:sp>
          <p:nvSpPr>
            <p:cNvPr id="14" name="Google Shape;526;p38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5" name="Google Shape;527;p38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6" name="Google Shape;528;p38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1154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idx="1"/>
          </p:nvPr>
        </p:nvSpPr>
        <p:spPr>
          <a:xfrm>
            <a:off x="297180" y="971550"/>
            <a:ext cx="4541520" cy="3241500"/>
          </a:xfrm>
        </p:spPr>
        <p:txBody>
          <a:bodyPr/>
          <a:lstStyle/>
          <a:p>
            <a:pPr marL="114300" indent="0" algn="ctr">
              <a:buNone/>
            </a:pPr>
            <a:r>
              <a:rPr lang="fr-FR" dirty="0" smtClean="0"/>
              <a:t>De la plus simple…</a:t>
            </a:r>
            <a:endParaRPr lang="fr-FR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idx="3"/>
          </p:nvPr>
        </p:nvSpPr>
        <p:spPr>
          <a:xfrm>
            <a:off x="4838700" y="971550"/>
            <a:ext cx="4008120" cy="3241500"/>
          </a:xfrm>
        </p:spPr>
        <p:txBody>
          <a:bodyPr/>
          <a:lstStyle/>
          <a:p>
            <a:pPr marL="114300" indent="0" algn="ctr">
              <a:buNone/>
            </a:pPr>
            <a:r>
              <a:rPr lang="fr-FR" dirty="0" smtClean="0"/>
              <a:t>…À la plus complexe</a:t>
            </a:r>
            <a:endParaRPr 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21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440" y="1543957"/>
            <a:ext cx="3147060" cy="267988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63880" y="1688517"/>
            <a:ext cx="4305300" cy="99091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000" dirty="0">
                <a:solidFill>
                  <a:srgbClr val="333333"/>
                </a:solidFill>
                <a:latin typeface="Consolas" panose="020B0609020204030204" pitchFamily="49" charset="0"/>
              </a:rPr>
              <a:t>git clone https://</a:t>
            </a:r>
            <a:r>
              <a:rPr lang="fr-FR" sz="10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github.com/tcoupin/dataverse-docker.git</a:t>
            </a:r>
            <a:endParaRPr lang="fr-FR" sz="1000" dirty="0" smtClean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fr-FR" sz="10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cd dataverse-docker</a:t>
            </a:r>
          </a:p>
          <a:p>
            <a:pPr>
              <a:lnSpc>
                <a:spcPct val="150000"/>
              </a:lnSpc>
            </a:pPr>
            <a:r>
              <a:rPr lang="fr-FR" sz="1000" dirty="0">
                <a:latin typeface="Consolas" panose="020B0609020204030204" pitchFamily="49" charset="0"/>
              </a:rPr>
              <a:t>docker-compose </a:t>
            </a:r>
            <a:r>
              <a:rPr lang="fr-FR" sz="1000" dirty="0" err="1" smtClean="0">
                <a:latin typeface="Consolas" panose="020B0609020204030204" pitchFamily="49" charset="0"/>
              </a:rPr>
              <a:t>build</a:t>
            </a:r>
            <a:endParaRPr lang="fr-FR" sz="1000" dirty="0" smtClean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fr-FR" sz="1000" dirty="0" smtClean="0">
                <a:latin typeface="Consolas" panose="020B0609020204030204" pitchFamily="49" charset="0"/>
              </a:rPr>
              <a:t>docker-compose </a:t>
            </a:r>
            <a:r>
              <a:rPr lang="fr-FR" sz="1000" dirty="0">
                <a:latin typeface="Consolas" panose="020B0609020204030204" pitchFamily="49" charset="0"/>
              </a:rPr>
              <a:t>up</a:t>
            </a:r>
          </a:p>
        </p:txBody>
      </p:sp>
    </p:spTree>
    <p:extLst>
      <p:ext uri="{BB962C8B-B14F-4D97-AF65-F5344CB8AC3E}">
        <p14:creationId xmlns:p14="http://schemas.microsoft.com/office/powerpoint/2010/main" val="182727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BESOIN D’AIDE ?</a:t>
            </a: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idx="1"/>
          </p:nvPr>
        </p:nvSpPr>
        <p:spPr>
          <a:xfrm>
            <a:off x="293370" y="2942570"/>
            <a:ext cx="8557260" cy="1865649"/>
          </a:xfrm>
        </p:spPr>
        <p:txBody>
          <a:bodyPr/>
          <a:lstStyle/>
          <a:p>
            <a:pPr marL="76200" indent="0" algn="ctr">
              <a:buNone/>
            </a:pPr>
            <a:r>
              <a:rPr lang="fr-FR" sz="3600" dirty="0" smtClean="0">
                <a:latin typeface="David CLM" panose="02000603000000000000" pitchFamily="2" charset="-79"/>
                <a:cs typeface="David CLM" panose="02000603000000000000" pitchFamily="2" charset="-79"/>
              </a:rPr>
              <a:t>Dataverse </a:t>
            </a:r>
            <a:r>
              <a:rPr lang="fr-FR" sz="3600" dirty="0" err="1" smtClean="0">
                <a:latin typeface="David CLM" panose="02000603000000000000" pitchFamily="2" charset="-79"/>
                <a:cs typeface="David CLM" panose="02000603000000000000" pitchFamily="2" charset="-79"/>
              </a:rPr>
              <a:t>Users</a:t>
            </a:r>
            <a:r>
              <a:rPr lang="fr-FR" sz="3600" dirty="0" smtClean="0">
                <a:latin typeface="David CLM" panose="02000603000000000000" pitchFamily="2" charset="-79"/>
                <a:cs typeface="David CLM" panose="02000603000000000000" pitchFamily="2" charset="-79"/>
              </a:rPr>
              <a:t> </a:t>
            </a:r>
            <a:r>
              <a:rPr lang="fr-FR" sz="3600" dirty="0" err="1" smtClean="0">
                <a:latin typeface="David CLM" panose="02000603000000000000" pitchFamily="2" charset="-79"/>
                <a:cs typeface="David CLM" panose="02000603000000000000" pitchFamily="2" charset="-79"/>
              </a:rPr>
              <a:t>Community</a:t>
            </a:r>
            <a:r>
              <a:rPr lang="fr-FR" sz="3600" dirty="0" smtClean="0">
                <a:latin typeface="David CLM" panose="02000603000000000000" pitchFamily="2" charset="-79"/>
                <a:cs typeface="David CLM" panose="02000603000000000000" pitchFamily="2" charset="-79"/>
              </a:rPr>
              <a:t> :</a:t>
            </a:r>
            <a:endParaRPr lang="fr-FR" sz="3600" dirty="0" smtClean="0">
              <a:latin typeface="David CLM" panose="02000603000000000000" pitchFamily="2" charset="-79"/>
              <a:cs typeface="David CLM" panose="02000603000000000000" pitchFamily="2" charset="-79"/>
              <a:hlinkClick r:id="rId2"/>
            </a:endParaRPr>
          </a:p>
          <a:p>
            <a:pPr marL="76200" indent="0" algn="ctr">
              <a:buNone/>
            </a:pPr>
            <a:r>
              <a:rPr lang="fr-FR" sz="3600" dirty="0" smtClean="0">
                <a:latin typeface="David CLM" panose="02000603000000000000" pitchFamily="2" charset="-79"/>
                <a:cs typeface="David CLM" panose="02000603000000000000" pitchFamily="2" charset="-79"/>
                <a:hlinkClick r:id="rId2"/>
              </a:rPr>
              <a:t>https</a:t>
            </a:r>
            <a:r>
              <a:rPr lang="fr-FR" sz="3600" dirty="0">
                <a:latin typeface="David CLM" panose="02000603000000000000" pitchFamily="2" charset="-79"/>
                <a:cs typeface="David CLM" panose="02000603000000000000" pitchFamily="2" charset="-79"/>
                <a:hlinkClick r:id="rId2"/>
              </a:rPr>
              <a:t>://</a:t>
            </a:r>
            <a:r>
              <a:rPr lang="fr-FR" sz="3600" dirty="0" smtClean="0">
                <a:latin typeface="David CLM" panose="02000603000000000000" pitchFamily="2" charset="-79"/>
                <a:cs typeface="David CLM" panose="02000603000000000000" pitchFamily="2" charset="-79"/>
                <a:hlinkClick r:id="rId2"/>
              </a:rPr>
              <a:t>bit.ly/2mcNWQQ</a:t>
            </a:r>
            <a:r>
              <a:rPr lang="fr-FR" sz="3600" dirty="0" smtClean="0">
                <a:latin typeface="David CLM" panose="02000603000000000000" pitchFamily="2" charset="-79"/>
                <a:cs typeface="David CLM" panose="02000603000000000000" pitchFamily="2" charset="-79"/>
              </a:rPr>
              <a:t> </a:t>
            </a:r>
            <a:endParaRPr lang="fr-FR" sz="3600" dirty="0">
              <a:latin typeface="David CLM" panose="02000603000000000000" pitchFamily="2" charset="-79"/>
              <a:cs typeface="David CLM" panose="02000603000000000000" pitchFamily="2" charset="-79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22</a:t>
            </a:fld>
            <a:endParaRPr lang="fr-FR"/>
          </a:p>
        </p:txBody>
      </p:sp>
      <p:grpSp>
        <p:nvGrpSpPr>
          <p:cNvPr id="19" name="Groupe 18"/>
          <p:cNvGrpSpPr/>
          <p:nvPr/>
        </p:nvGrpSpPr>
        <p:grpSpPr>
          <a:xfrm>
            <a:off x="2962795" y="943374"/>
            <a:ext cx="3218410" cy="1994136"/>
            <a:chOff x="3250970" y="934722"/>
            <a:chExt cx="2642060" cy="1637028"/>
          </a:xfrm>
        </p:grpSpPr>
        <p:grpSp>
          <p:nvGrpSpPr>
            <p:cNvPr id="12" name="Groupe 11"/>
            <p:cNvGrpSpPr/>
            <p:nvPr/>
          </p:nvGrpSpPr>
          <p:grpSpPr>
            <a:xfrm>
              <a:off x="3250970" y="934722"/>
              <a:ext cx="2642060" cy="1637028"/>
              <a:chOff x="2107799" y="934722"/>
              <a:chExt cx="2642060" cy="1637028"/>
            </a:xfrm>
          </p:grpSpPr>
          <p:sp>
            <p:nvSpPr>
              <p:cNvPr id="8" name="Google Shape;446;p38"/>
              <p:cNvSpPr/>
              <p:nvPr/>
            </p:nvSpPr>
            <p:spPr>
              <a:xfrm>
                <a:off x="2107799" y="1806913"/>
                <a:ext cx="725456" cy="764837"/>
              </a:xfrm>
              <a:custGeom>
                <a:avLst/>
                <a:gdLst/>
                <a:ahLst/>
                <a:cxnLst/>
                <a:rect l="l" t="t" r="r" b="b"/>
                <a:pathLst>
                  <a:path w="15290" h="16120" extrusionOk="0">
                    <a:moveTo>
                      <a:pt x="7645" y="1"/>
                    </a:moveTo>
                    <a:lnTo>
                      <a:pt x="7303" y="25"/>
                    </a:lnTo>
                    <a:lnTo>
                      <a:pt x="7010" y="98"/>
                    </a:lnTo>
                    <a:lnTo>
                      <a:pt x="6766" y="172"/>
                    </a:lnTo>
                    <a:lnTo>
                      <a:pt x="6546" y="294"/>
                    </a:lnTo>
                    <a:lnTo>
                      <a:pt x="6351" y="391"/>
                    </a:lnTo>
                    <a:lnTo>
                      <a:pt x="6204" y="538"/>
                    </a:lnTo>
                    <a:lnTo>
                      <a:pt x="6058" y="660"/>
                    </a:lnTo>
                    <a:lnTo>
                      <a:pt x="5960" y="782"/>
                    </a:lnTo>
                    <a:lnTo>
                      <a:pt x="5569" y="856"/>
                    </a:lnTo>
                    <a:lnTo>
                      <a:pt x="5203" y="978"/>
                    </a:lnTo>
                    <a:lnTo>
                      <a:pt x="4885" y="1149"/>
                    </a:lnTo>
                    <a:lnTo>
                      <a:pt x="4617" y="1320"/>
                    </a:lnTo>
                    <a:lnTo>
                      <a:pt x="4372" y="1539"/>
                    </a:lnTo>
                    <a:lnTo>
                      <a:pt x="4177" y="1759"/>
                    </a:lnTo>
                    <a:lnTo>
                      <a:pt x="4030" y="2028"/>
                    </a:lnTo>
                    <a:lnTo>
                      <a:pt x="3908" y="2296"/>
                    </a:lnTo>
                    <a:lnTo>
                      <a:pt x="3811" y="2565"/>
                    </a:lnTo>
                    <a:lnTo>
                      <a:pt x="3737" y="2834"/>
                    </a:lnTo>
                    <a:lnTo>
                      <a:pt x="3689" y="3127"/>
                    </a:lnTo>
                    <a:lnTo>
                      <a:pt x="3640" y="3420"/>
                    </a:lnTo>
                    <a:lnTo>
                      <a:pt x="3640" y="3713"/>
                    </a:lnTo>
                    <a:lnTo>
                      <a:pt x="3640" y="3982"/>
                    </a:lnTo>
                    <a:lnTo>
                      <a:pt x="3689" y="4495"/>
                    </a:lnTo>
                    <a:lnTo>
                      <a:pt x="3689" y="4519"/>
                    </a:lnTo>
                    <a:lnTo>
                      <a:pt x="3566" y="4568"/>
                    </a:lnTo>
                    <a:lnTo>
                      <a:pt x="3469" y="4666"/>
                    </a:lnTo>
                    <a:lnTo>
                      <a:pt x="3395" y="4812"/>
                    </a:lnTo>
                    <a:lnTo>
                      <a:pt x="3322" y="4983"/>
                    </a:lnTo>
                    <a:lnTo>
                      <a:pt x="3273" y="5178"/>
                    </a:lnTo>
                    <a:lnTo>
                      <a:pt x="3249" y="5398"/>
                    </a:lnTo>
                    <a:lnTo>
                      <a:pt x="3224" y="5642"/>
                    </a:lnTo>
                    <a:lnTo>
                      <a:pt x="3249" y="5887"/>
                    </a:lnTo>
                    <a:lnTo>
                      <a:pt x="3298" y="6155"/>
                    </a:lnTo>
                    <a:lnTo>
                      <a:pt x="3347" y="6400"/>
                    </a:lnTo>
                    <a:lnTo>
                      <a:pt x="3444" y="6619"/>
                    </a:lnTo>
                    <a:lnTo>
                      <a:pt x="3542" y="6790"/>
                    </a:lnTo>
                    <a:lnTo>
                      <a:pt x="3640" y="6961"/>
                    </a:lnTo>
                    <a:lnTo>
                      <a:pt x="3762" y="7059"/>
                    </a:lnTo>
                    <a:lnTo>
                      <a:pt x="3884" y="7132"/>
                    </a:lnTo>
                    <a:lnTo>
                      <a:pt x="4030" y="7132"/>
                    </a:lnTo>
                    <a:lnTo>
                      <a:pt x="4104" y="7108"/>
                    </a:lnTo>
                    <a:lnTo>
                      <a:pt x="4275" y="7523"/>
                    </a:lnTo>
                    <a:lnTo>
                      <a:pt x="4494" y="7889"/>
                    </a:lnTo>
                    <a:lnTo>
                      <a:pt x="4714" y="8256"/>
                    </a:lnTo>
                    <a:lnTo>
                      <a:pt x="4983" y="8598"/>
                    </a:lnTo>
                    <a:lnTo>
                      <a:pt x="5252" y="8891"/>
                    </a:lnTo>
                    <a:lnTo>
                      <a:pt x="5545" y="9159"/>
                    </a:lnTo>
                    <a:lnTo>
                      <a:pt x="5862" y="9404"/>
                    </a:lnTo>
                    <a:lnTo>
                      <a:pt x="6180" y="9623"/>
                    </a:lnTo>
                    <a:lnTo>
                      <a:pt x="6180" y="10698"/>
                    </a:lnTo>
                    <a:lnTo>
                      <a:pt x="5667" y="10747"/>
                    </a:lnTo>
                    <a:lnTo>
                      <a:pt x="5081" y="10845"/>
                    </a:lnTo>
                    <a:lnTo>
                      <a:pt x="4519" y="10967"/>
                    </a:lnTo>
                    <a:lnTo>
                      <a:pt x="3957" y="11089"/>
                    </a:lnTo>
                    <a:lnTo>
                      <a:pt x="3420" y="11260"/>
                    </a:lnTo>
                    <a:lnTo>
                      <a:pt x="2931" y="11455"/>
                    </a:lnTo>
                    <a:lnTo>
                      <a:pt x="2467" y="11675"/>
                    </a:lnTo>
                    <a:lnTo>
                      <a:pt x="2028" y="11919"/>
                    </a:lnTo>
                    <a:lnTo>
                      <a:pt x="1637" y="12188"/>
                    </a:lnTo>
                    <a:lnTo>
                      <a:pt x="1271" y="12456"/>
                    </a:lnTo>
                    <a:lnTo>
                      <a:pt x="953" y="12774"/>
                    </a:lnTo>
                    <a:lnTo>
                      <a:pt x="684" y="13116"/>
                    </a:lnTo>
                    <a:lnTo>
                      <a:pt x="440" y="13458"/>
                    </a:lnTo>
                    <a:lnTo>
                      <a:pt x="269" y="13849"/>
                    </a:lnTo>
                    <a:lnTo>
                      <a:pt x="123" y="14239"/>
                    </a:lnTo>
                    <a:lnTo>
                      <a:pt x="49" y="14679"/>
                    </a:lnTo>
                    <a:lnTo>
                      <a:pt x="1" y="15119"/>
                    </a:lnTo>
                    <a:lnTo>
                      <a:pt x="49" y="15167"/>
                    </a:lnTo>
                    <a:lnTo>
                      <a:pt x="245" y="15265"/>
                    </a:lnTo>
                    <a:lnTo>
                      <a:pt x="416" y="15338"/>
                    </a:lnTo>
                    <a:lnTo>
                      <a:pt x="636" y="15436"/>
                    </a:lnTo>
                    <a:lnTo>
                      <a:pt x="904" y="15534"/>
                    </a:lnTo>
                    <a:lnTo>
                      <a:pt x="1271" y="15607"/>
                    </a:lnTo>
                    <a:lnTo>
                      <a:pt x="1710" y="15705"/>
                    </a:lnTo>
                    <a:lnTo>
                      <a:pt x="2223" y="15802"/>
                    </a:lnTo>
                    <a:lnTo>
                      <a:pt x="2834" y="15876"/>
                    </a:lnTo>
                    <a:lnTo>
                      <a:pt x="3566" y="15973"/>
                    </a:lnTo>
                    <a:lnTo>
                      <a:pt x="4397" y="16022"/>
                    </a:lnTo>
                    <a:lnTo>
                      <a:pt x="5325" y="16071"/>
                    </a:lnTo>
                    <a:lnTo>
                      <a:pt x="6399" y="16096"/>
                    </a:lnTo>
                    <a:lnTo>
                      <a:pt x="7621" y="16120"/>
                    </a:lnTo>
                    <a:lnTo>
                      <a:pt x="8817" y="16096"/>
                    </a:lnTo>
                    <a:lnTo>
                      <a:pt x="9892" y="16071"/>
                    </a:lnTo>
                    <a:lnTo>
                      <a:pt x="10844" y="16022"/>
                    </a:lnTo>
                    <a:lnTo>
                      <a:pt x="11675" y="15973"/>
                    </a:lnTo>
                    <a:lnTo>
                      <a:pt x="12408" y="15876"/>
                    </a:lnTo>
                    <a:lnTo>
                      <a:pt x="13018" y="15802"/>
                    </a:lnTo>
                    <a:lnTo>
                      <a:pt x="13555" y="15705"/>
                    </a:lnTo>
                    <a:lnTo>
                      <a:pt x="13995" y="15607"/>
                    </a:lnTo>
                    <a:lnTo>
                      <a:pt x="14361" y="15534"/>
                    </a:lnTo>
                    <a:lnTo>
                      <a:pt x="14654" y="15436"/>
                    </a:lnTo>
                    <a:lnTo>
                      <a:pt x="14874" y="15338"/>
                    </a:lnTo>
                    <a:lnTo>
                      <a:pt x="15045" y="15265"/>
                    </a:lnTo>
                    <a:lnTo>
                      <a:pt x="15216" y="15167"/>
                    </a:lnTo>
                    <a:lnTo>
                      <a:pt x="15289" y="15119"/>
                    </a:lnTo>
                    <a:lnTo>
                      <a:pt x="15241" y="14655"/>
                    </a:lnTo>
                    <a:lnTo>
                      <a:pt x="15167" y="14215"/>
                    </a:lnTo>
                    <a:lnTo>
                      <a:pt x="15045" y="13800"/>
                    </a:lnTo>
                    <a:lnTo>
                      <a:pt x="14874" y="13409"/>
                    </a:lnTo>
                    <a:lnTo>
                      <a:pt x="14630" y="13043"/>
                    </a:lnTo>
                    <a:lnTo>
                      <a:pt x="14361" y="12701"/>
                    </a:lnTo>
                    <a:lnTo>
                      <a:pt x="14044" y="12408"/>
                    </a:lnTo>
                    <a:lnTo>
                      <a:pt x="13678" y="12115"/>
                    </a:lnTo>
                    <a:lnTo>
                      <a:pt x="13287" y="11846"/>
                    </a:lnTo>
                    <a:lnTo>
                      <a:pt x="12847" y="11626"/>
                    </a:lnTo>
                    <a:lnTo>
                      <a:pt x="12359" y="11406"/>
                    </a:lnTo>
                    <a:lnTo>
                      <a:pt x="11846" y="11235"/>
                    </a:lnTo>
                    <a:lnTo>
                      <a:pt x="11284" y="11064"/>
                    </a:lnTo>
                    <a:lnTo>
                      <a:pt x="10698" y="10942"/>
                    </a:lnTo>
                    <a:lnTo>
                      <a:pt x="10063" y="10820"/>
                    </a:lnTo>
                    <a:lnTo>
                      <a:pt x="9428" y="10747"/>
                    </a:lnTo>
                    <a:lnTo>
                      <a:pt x="9110" y="10722"/>
                    </a:lnTo>
                    <a:lnTo>
                      <a:pt x="9110" y="9623"/>
                    </a:lnTo>
                    <a:lnTo>
                      <a:pt x="9428" y="9404"/>
                    </a:lnTo>
                    <a:lnTo>
                      <a:pt x="9745" y="9159"/>
                    </a:lnTo>
                    <a:lnTo>
                      <a:pt x="10039" y="8891"/>
                    </a:lnTo>
                    <a:lnTo>
                      <a:pt x="10332" y="8598"/>
                    </a:lnTo>
                    <a:lnTo>
                      <a:pt x="10576" y="8256"/>
                    </a:lnTo>
                    <a:lnTo>
                      <a:pt x="10796" y="7889"/>
                    </a:lnTo>
                    <a:lnTo>
                      <a:pt x="11015" y="7523"/>
                    </a:lnTo>
                    <a:lnTo>
                      <a:pt x="11186" y="7108"/>
                    </a:lnTo>
                    <a:lnTo>
                      <a:pt x="11260" y="7132"/>
                    </a:lnTo>
                    <a:lnTo>
                      <a:pt x="11406" y="7132"/>
                    </a:lnTo>
                    <a:lnTo>
                      <a:pt x="11528" y="7059"/>
                    </a:lnTo>
                    <a:lnTo>
                      <a:pt x="11650" y="6961"/>
                    </a:lnTo>
                    <a:lnTo>
                      <a:pt x="11748" y="6790"/>
                    </a:lnTo>
                    <a:lnTo>
                      <a:pt x="11846" y="6619"/>
                    </a:lnTo>
                    <a:lnTo>
                      <a:pt x="11944" y="6400"/>
                    </a:lnTo>
                    <a:lnTo>
                      <a:pt x="11992" y="6155"/>
                    </a:lnTo>
                    <a:lnTo>
                      <a:pt x="12041" y="5887"/>
                    </a:lnTo>
                    <a:lnTo>
                      <a:pt x="12066" y="5642"/>
                    </a:lnTo>
                    <a:lnTo>
                      <a:pt x="12041" y="5398"/>
                    </a:lnTo>
                    <a:lnTo>
                      <a:pt x="12017" y="5203"/>
                    </a:lnTo>
                    <a:lnTo>
                      <a:pt x="11968" y="5007"/>
                    </a:lnTo>
                    <a:lnTo>
                      <a:pt x="11919" y="4836"/>
                    </a:lnTo>
                    <a:lnTo>
                      <a:pt x="11846" y="4690"/>
                    </a:lnTo>
                    <a:lnTo>
                      <a:pt x="11748" y="4592"/>
                    </a:lnTo>
                    <a:lnTo>
                      <a:pt x="11626" y="4519"/>
                    </a:lnTo>
                    <a:lnTo>
                      <a:pt x="11699" y="4153"/>
                    </a:lnTo>
                    <a:lnTo>
                      <a:pt x="11724" y="3811"/>
                    </a:lnTo>
                    <a:lnTo>
                      <a:pt x="11724" y="3493"/>
                    </a:lnTo>
                    <a:lnTo>
                      <a:pt x="11724" y="3200"/>
                    </a:lnTo>
                    <a:lnTo>
                      <a:pt x="11699" y="2907"/>
                    </a:lnTo>
                    <a:lnTo>
                      <a:pt x="11650" y="2638"/>
                    </a:lnTo>
                    <a:lnTo>
                      <a:pt x="11577" y="2394"/>
                    </a:lnTo>
                    <a:lnTo>
                      <a:pt x="11504" y="2150"/>
                    </a:lnTo>
                    <a:lnTo>
                      <a:pt x="11406" y="1930"/>
                    </a:lnTo>
                    <a:lnTo>
                      <a:pt x="11309" y="1710"/>
                    </a:lnTo>
                    <a:lnTo>
                      <a:pt x="11186" y="1515"/>
                    </a:lnTo>
                    <a:lnTo>
                      <a:pt x="11040" y="1344"/>
                    </a:lnTo>
                    <a:lnTo>
                      <a:pt x="10893" y="1173"/>
                    </a:lnTo>
                    <a:lnTo>
                      <a:pt x="10747" y="1026"/>
                    </a:lnTo>
                    <a:lnTo>
                      <a:pt x="10429" y="758"/>
                    </a:lnTo>
                    <a:lnTo>
                      <a:pt x="10063" y="562"/>
                    </a:lnTo>
                    <a:lnTo>
                      <a:pt x="9697" y="367"/>
                    </a:lnTo>
                    <a:lnTo>
                      <a:pt x="9330" y="245"/>
                    </a:lnTo>
                    <a:lnTo>
                      <a:pt x="8964" y="147"/>
                    </a:lnTo>
                    <a:lnTo>
                      <a:pt x="8598" y="74"/>
                    </a:lnTo>
                    <a:lnTo>
                      <a:pt x="8256" y="25"/>
                    </a:lnTo>
                    <a:lnTo>
                      <a:pt x="7938" y="1"/>
                    </a:lnTo>
                    <a:close/>
                  </a:path>
                </a:pathLst>
              </a:custGeom>
              <a:solidFill>
                <a:srgbClr val="FF9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9" name="Google Shape;446;p38"/>
              <p:cNvSpPr/>
              <p:nvPr/>
            </p:nvSpPr>
            <p:spPr>
              <a:xfrm>
                <a:off x="4024403" y="1806912"/>
                <a:ext cx="725456" cy="764837"/>
              </a:xfrm>
              <a:custGeom>
                <a:avLst/>
                <a:gdLst/>
                <a:ahLst/>
                <a:cxnLst/>
                <a:rect l="l" t="t" r="r" b="b"/>
                <a:pathLst>
                  <a:path w="15290" h="16120" extrusionOk="0">
                    <a:moveTo>
                      <a:pt x="7645" y="1"/>
                    </a:moveTo>
                    <a:lnTo>
                      <a:pt x="7303" y="25"/>
                    </a:lnTo>
                    <a:lnTo>
                      <a:pt x="7010" y="98"/>
                    </a:lnTo>
                    <a:lnTo>
                      <a:pt x="6766" y="172"/>
                    </a:lnTo>
                    <a:lnTo>
                      <a:pt x="6546" y="294"/>
                    </a:lnTo>
                    <a:lnTo>
                      <a:pt x="6351" y="391"/>
                    </a:lnTo>
                    <a:lnTo>
                      <a:pt x="6204" y="538"/>
                    </a:lnTo>
                    <a:lnTo>
                      <a:pt x="6058" y="660"/>
                    </a:lnTo>
                    <a:lnTo>
                      <a:pt x="5960" y="782"/>
                    </a:lnTo>
                    <a:lnTo>
                      <a:pt x="5569" y="856"/>
                    </a:lnTo>
                    <a:lnTo>
                      <a:pt x="5203" y="978"/>
                    </a:lnTo>
                    <a:lnTo>
                      <a:pt x="4885" y="1149"/>
                    </a:lnTo>
                    <a:lnTo>
                      <a:pt x="4617" y="1320"/>
                    </a:lnTo>
                    <a:lnTo>
                      <a:pt x="4372" y="1539"/>
                    </a:lnTo>
                    <a:lnTo>
                      <a:pt x="4177" y="1759"/>
                    </a:lnTo>
                    <a:lnTo>
                      <a:pt x="4030" y="2028"/>
                    </a:lnTo>
                    <a:lnTo>
                      <a:pt x="3908" y="2296"/>
                    </a:lnTo>
                    <a:lnTo>
                      <a:pt x="3811" y="2565"/>
                    </a:lnTo>
                    <a:lnTo>
                      <a:pt x="3737" y="2834"/>
                    </a:lnTo>
                    <a:lnTo>
                      <a:pt x="3689" y="3127"/>
                    </a:lnTo>
                    <a:lnTo>
                      <a:pt x="3640" y="3420"/>
                    </a:lnTo>
                    <a:lnTo>
                      <a:pt x="3640" y="3713"/>
                    </a:lnTo>
                    <a:lnTo>
                      <a:pt x="3640" y="3982"/>
                    </a:lnTo>
                    <a:lnTo>
                      <a:pt x="3689" y="4495"/>
                    </a:lnTo>
                    <a:lnTo>
                      <a:pt x="3689" y="4519"/>
                    </a:lnTo>
                    <a:lnTo>
                      <a:pt x="3566" y="4568"/>
                    </a:lnTo>
                    <a:lnTo>
                      <a:pt x="3469" y="4666"/>
                    </a:lnTo>
                    <a:lnTo>
                      <a:pt x="3395" y="4812"/>
                    </a:lnTo>
                    <a:lnTo>
                      <a:pt x="3322" y="4983"/>
                    </a:lnTo>
                    <a:lnTo>
                      <a:pt x="3273" y="5178"/>
                    </a:lnTo>
                    <a:lnTo>
                      <a:pt x="3249" y="5398"/>
                    </a:lnTo>
                    <a:lnTo>
                      <a:pt x="3224" y="5642"/>
                    </a:lnTo>
                    <a:lnTo>
                      <a:pt x="3249" y="5887"/>
                    </a:lnTo>
                    <a:lnTo>
                      <a:pt x="3298" y="6155"/>
                    </a:lnTo>
                    <a:lnTo>
                      <a:pt x="3347" y="6400"/>
                    </a:lnTo>
                    <a:lnTo>
                      <a:pt x="3444" y="6619"/>
                    </a:lnTo>
                    <a:lnTo>
                      <a:pt x="3542" y="6790"/>
                    </a:lnTo>
                    <a:lnTo>
                      <a:pt x="3640" y="6961"/>
                    </a:lnTo>
                    <a:lnTo>
                      <a:pt x="3762" y="7059"/>
                    </a:lnTo>
                    <a:lnTo>
                      <a:pt x="3884" y="7132"/>
                    </a:lnTo>
                    <a:lnTo>
                      <a:pt x="4030" y="7132"/>
                    </a:lnTo>
                    <a:lnTo>
                      <a:pt x="4104" y="7108"/>
                    </a:lnTo>
                    <a:lnTo>
                      <a:pt x="4275" y="7523"/>
                    </a:lnTo>
                    <a:lnTo>
                      <a:pt x="4494" y="7889"/>
                    </a:lnTo>
                    <a:lnTo>
                      <a:pt x="4714" y="8256"/>
                    </a:lnTo>
                    <a:lnTo>
                      <a:pt x="4983" y="8598"/>
                    </a:lnTo>
                    <a:lnTo>
                      <a:pt x="5252" y="8891"/>
                    </a:lnTo>
                    <a:lnTo>
                      <a:pt x="5545" y="9159"/>
                    </a:lnTo>
                    <a:lnTo>
                      <a:pt x="5862" y="9404"/>
                    </a:lnTo>
                    <a:lnTo>
                      <a:pt x="6180" y="9623"/>
                    </a:lnTo>
                    <a:lnTo>
                      <a:pt x="6180" y="10698"/>
                    </a:lnTo>
                    <a:lnTo>
                      <a:pt x="5667" y="10747"/>
                    </a:lnTo>
                    <a:lnTo>
                      <a:pt x="5081" y="10845"/>
                    </a:lnTo>
                    <a:lnTo>
                      <a:pt x="4519" y="10967"/>
                    </a:lnTo>
                    <a:lnTo>
                      <a:pt x="3957" y="11089"/>
                    </a:lnTo>
                    <a:lnTo>
                      <a:pt x="3420" y="11260"/>
                    </a:lnTo>
                    <a:lnTo>
                      <a:pt x="2931" y="11455"/>
                    </a:lnTo>
                    <a:lnTo>
                      <a:pt x="2467" y="11675"/>
                    </a:lnTo>
                    <a:lnTo>
                      <a:pt x="2028" y="11919"/>
                    </a:lnTo>
                    <a:lnTo>
                      <a:pt x="1637" y="12188"/>
                    </a:lnTo>
                    <a:lnTo>
                      <a:pt x="1271" y="12456"/>
                    </a:lnTo>
                    <a:lnTo>
                      <a:pt x="953" y="12774"/>
                    </a:lnTo>
                    <a:lnTo>
                      <a:pt x="684" y="13116"/>
                    </a:lnTo>
                    <a:lnTo>
                      <a:pt x="440" y="13458"/>
                    </a:lnTo>
                    <a:lnTo>
                      <a:pt x="269" y="13849"/>
                    </a:lnTo>
                    <a:lnTo>
                      <a:pt x="123" y="14239"/>
                    </a:lnTo>
                    <a:lnTo>
                      <a:pt x="49" y="14679"/>
                    </a:lnTo>
                    <a:lnTo>
                      <a:pt x="1" y="15119"/>
                    </a:lnTo>
                    <a:lnTo>
                      <a:pt x="49" y="15167"/>
                    </a:lnTo>
                    <a:lnTo>
                      <a:pt x="245" y="15265"/>
                    </a:lnTo>
                    <a:lnTo>
                      <a:pt x="416" y="15338"/>
                    </a:lnTo>
                    <a:lnTo>
                      <a:pt x="636" y="15436"/>
                    </a:lnTo>
                    <a:lnTo>
                      <a:pt x="904" y="15534"/>
                    </a:lnTo>
                    <a:lnTo>
                      <a:pt x="1271" y="15607"/>
                    </a:lnTo>
                    <a:lnTo>
                      <a:pt x="1710" y="15705"/>
                    </a:lnTo>
                    <a:lnTo>
                      <a:pt x="2223" y="15802"/>
                    </a:lnTo>
                    <a:lnTo>
                      <a:pt x="2834" y="15876"/>
                    </a:lnTo>
                    <a:lnTo>
                      <a:pt x="3566" y="15973"/>
                    </a:lnTo>
                    <a:lnTo>
                      <a:pt x="4397" y="16022"/>
                    </a:lnTo>
                    <a:lnTo>
                      <a:pt x="5325" y="16071"/>
                    </a:lnTo>
                    <a:lnTo>
                      <a:pt x="6399" y="16096"/>
                    </a:lnTo>
                    <a:lnTo>
                      <a:pt x="7621" y="16120"/>
                    </a:lnTo>
                    <a:lnTo>
                      <a:pt x="8817" y="16096"/>
                    </a:lnTo>
                    <a:lnTo>
                      <a:pt x="9892" y="16071"/>
                    </a:lnTo>
                    <a:lnTo>
                      <a:pt x="10844" y="16022"/>
                    </a:lnTo>
                    <a:lnTo>
                      <a:pt x="11675" y="15973"/>
                    </a:lnTo>
                    <a:lnTo>
                      <a:pt x="12408" y="15876"/>
                    </a:lnTo>
                    <a:lnTo>
                      <a:pt x="13018" y="15802"/>
                    </a:lnTo>
                    <a:lnTo>
                      <a:pt x="13555" y="15705"/>
                    </a:lnTo>
                    <a:lnTo>
                      <a:pt x="13995" y="15607"/>
                    </a:lnTo>
                    <a:lnTo>
                      <a:pt x="14361" y="15534"/>
                    </a:lnTo>
                    <a:lnTo>
                      <a:pt x="14654" y="15436"/>
                    </a:lnTo>
                    <a:lnTo>
                      <a:pt x="14874" y="15338"/>
                    </a:lnTo>
                    <a:lnTo>
                      <a:pt x="15045" y="15265"/>
                    </a:lnTo>
                    <a:lnTo>
                      <a:pt x="15216" y="15167"/>
                    </a:lnTo>
                    <a:lnTo>
                      <a:pt x="15289" y="15119"/>
                    </a:lnTo>
                    <a:lnTo>
                      <a:pt x="15241" y="14655"/>
                    </a:lnTo>
                    <a:lnTo>
                      <a:pt x="15167" y="14215"/>
                    </a:lnTo>
                    <a:lnTo>
                      <a:pt x="15045" y="13800"/>
                    </a:lnTo>
                    <a:lnTo>
                      <a:pt x="14874" y="13409"/>
                    </a:lnTo>
                    <a:lnTo>
                      <a:pt x="14630" y="13043"/>
                    </a:lnTo>
                    <a:lnTo>
                      <a:pt x="14361" y="12701"/>
                    </a:lnTo>
                    <a:lnTo>
                      <a:pt x="14044" y="12408"/>
                    </a:lnTo>
                    <a:lnTo>
                      <a:pt x="13678" y="12115"/>
                    </a:lnTo>
                    <a:lnTo>
                      <a:pt x="13287" y="11846"/>
                    </a:lnTo>
                    <a:lnTo>
                      <a:pt x="12847" y="11626"/>
                    </a:lnTo>
                    <a:lnTo>
                      <a:pt x="12359" y="11406"/>
                    </a:lnTo>
                    <a:lnTo>
                      <a:pt x="11846" y="11235"/>
                    </a:lnTo>
                    <a:lnTo>
                      <a:pt x="11284" y="11064"/>
                    </a:lnTo>
                    <a:lnTo>
                      <a:pt x="10698" y="10942"/>
                    </a:lnTo>
                    <a:lnTo>
                      <a:pt x="10063" y="10820"/>
                    </a:lnTo>
                    <a:lnTo>
                      <a:pt x="9428" y="10747"/>
                    </a:lnTo>
                    <a:lnTo>
                      <a:pt x="9110" y="10722"/>
                    </a:lnTo>
                    <a:lnTo>
                      <a:pt x="9110" y="9623"/>
                    </a:lnTo>
                    <a:lnTo>
                      <a:pt x="9428" y="9404"/>
                    </a:lnTo>
                    <a:lnTo>
                      <a:pt x="9745" y="9159"/>
                    </a:lnTo>
                    <a:lnTo>
                      <a:pt x="10039" y="8891"/>
                    </a:lnTo>
                    <a:lnTo>
                      <a:pt x="10332" y="8598"/>
                    </a:lnTo>
                    <a:lnTo>
                      <a:pt x="10576" y="8256"/>
                    </a:lnTo>
                    <a:lnTo>
                      <a:pt x="10796" y="7889"/>
                    </a:lnTo>
                    <a:lnTo>
                      <a:pt x="11015" y="7523"/>
                    </a:lnTo>
                    <a:lnTo>
                      <a:pt x="11186" y="7108"/>
                    </a:lnTo>
                    <a:lnTo>
                      <a:pt x="11260" y="7132"/>
                    </a:lnTo>
                    <a:lnTo>
                      <a:pt x="11406" y="7132"/>
                    </a:lnTo>
                    <a:lnTo>
                      <a:pt x="11528" y="7059"/>
                    </a:lnTo>
                    <a:lnTo>
                      <a:pt x="11650" y="6961"/>
                    </a:lnTo>
                    <a:lnTo>
                      <a:pt x="11748" y="6790"/>
                    </a:lnTo>
                    <a:lnTo>
                      <a:pt x="11846" y="6619"/>
                    </a:lnTo>
                    <a:lnTo>
                      <a:pt x="11944" y="6400"/>
                    </a:lnTo>
                    <a:lnTo>
                      <a:pt x="11992" y="6155"/>
                    </a:lnTo>
                    <a:lnTo>
                      <a:pt x="12041" y="5887"/>
                    </a:lnTo>
                    <a:lnTo>
                      <a:pt x="12066" y="5642"/>
                    </a:lnTo>
                    <a:lnTo>
                      <a:pt x="12041" y="5398"/>
                    </a:lnTo>
                    <a:lnTo>
                      <a:pt x="12017" y="5203"/>
                    </a:lnTo>
                    <a:lnTo>
                      <a:pt x="11968" y="5007"/>
                    </a:lnTo>
                    <a:lnTo>
                      <a:pt x="11919" y="4836"/>
                    </a:lnTo>
                    <a:lnTo>
                      <a:pt x="11846" y="4690"/>
                    </a:lnTo>
                    <a:lnTo>
                      <a:pt x="11748" y="4592"/>
                    </a:lnTo>
                    <a:lnTo>
                      <a:pt x="11626" y="4519"/>
                    </a:lnTo>
                    <a:lnTo>
                      <a:pt x="11699" y="4153"/>
                    </a:lnTo>
                    <a:lnTo>
                      <a:pt x="11724" y="3811"/>
                    </a:lnTo>
                    <a:lnTo>
                      <a:pt x="11724" y="3493"/>
                    </a:lnTo>
                    <a:lnTo>
                      <a:pt x="11724" y="3200"/>
                    </a:lnTo>
                    <a:lnTo>
                      <a:pt x="11699" y="2907"/>
                    </a:lnTo>
                    <a:lnTo>
                      <a:pt x="11650" y="2638"/>
                    </a:lnTo>
                    <a:lnTo>
                      <a:pt x="11577" y="2394"/>
                    </a:lnTo>
                    <a:lnTo>
                      <a:pt x="11504" y="2150"/>
                    </a:lnTo>
                    <a:lnTo>
                      <a:pt x="11406" y="1930"/>
                    </a:lnTo>
                    <a:lnTo>
                      <a:pt x="11309" y="1710"/>
                    </a:lnTo>
                    <a:lnTo>
                      <a:pt x="11186" y="1515"/>
                    </a:lnTo>
                    <a:lnTo>
                      <a:pt x="11040" y="1344"/>
                    </a:lnTo>
                    <a:lnTo>
                      <a:pt x="10893" y="1173"/>
                    </a:lnTo>
                    <a:lnTo>
                      <a:pt x="10747" y="1026"/>
                    </a:lnTo>
                    <a:lnTo>
                      <a:pt x="10429" y="758"/>
                    </a:lnTo>
                    <a:lnTo>
                      <a:pt x="10063" y="562"/>
                    </a:lnTo>
                    <a:lnTo>
                      <a:pt x="9697" y="367"/>
                    </a:lnTo>
                    <a:lnTo>
                      <a:pt x="9330" y="245"/>
                    </a:lnTo>
                    <a:lnTo>
                      <a:pt x="8964" y="147"/>
                    </a:lnTo>
                    <a:lnTo>
                      <a:pt x="8598" y="74"/>
                    </a:lnTo>
                    <a:lnTo>
                      <a:pt x="8256" y="25"/>
                    </a:lnTo>
                    <a:lnTo>
                      <a:pt x="7938" y="1"/>
                    </a:lnTo>
                    <a:close/>
                  </a:path>
                </a:pathLst>
              </a:custGeom>
              <a:solidFill>
                <a:srgbClr val="FF9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0" name="Google Shape;378;p38"/>
              <p:cNvSpPr/>
              <p:nvPr/>
            </p:nvSpPr>
            <p:spPr>
              <a:xfrm>
                <a:off x="2833254" y="934722"/>
                <a:ext cx="1191149" cy="1026349"/>
              </a:xfrm>
              <a:custGeom>
                <a:avLst/>
                <a:gdLst/>
                <a:ahLst/>
                <a:cxnLst/>
                <a:rect l="l" t="t" r="r" b="b"/>
                <a:pathLst>
                  <a:path w="16218" h="14752" extrusionOk="0">
                    <a:moveTo>
                      <a:pt x="7694" y="0"/>
                    </a:moveTo>
                    <a:lnTo>
                      <a:pt x="7279" y="25"/>
                    </a:lnTo>
                    <a:lnTo>
                      <a:pt x="6863" y="74"/>
                    </a:lnTo>
                    <a:lnTo>
                      <a:pt x="6473" y="123"/>
                    </a:lnTo>
                    <a:lnTo>
                      <a:pt x="6082" y="196"/>
                    </a:lnTo>
                    <a:lnTo>
                      <a:pt x="5691" y="293"/>
                    </a:lnTo>
                    <a:lnTo>
                      <a:pt x="5325" y="416"/>
                    </a:lnTo>
                    <a:lnTo>
                      <a:pt x="4958" y="538"/>
                    </a:lnTo>
                    <a:lnTo>
                      <a:pt x="4592" y="660"/>
                    </a:lnTo>
                    <a:lnTo>
                      <a:pt x="4250" y="831"/>
                    </a:lnTo>
                    <a:lnTo>
                      <a:pt x="3908" y="977"/>
                    </a:lnTo>
                    <a:lnTo>
                      <a:pt x="3566" y="1173"/>
                    </a:lnTo>
                    <a:lnTo>
                      <a:pt x="3249" y="1368"/>
                    </a:lnTo>
                    <a:lnTo>
                      <a:pt x="2956" y="1563"/>
                    </a:lnTo>
                    <a:lnTo>
                      <a:pt x="2663" y="1783"/>
                    </a:lnTo>
                    <a:lnTo>
                      <a:pt x="2370" y="2003"/>
                    </a:lnTo>
                    <a:lnTo>
                      <a:pt x="2101" y="2247"/>
                    </a:lnTo>
                    <a:lnTo>
                      <a:pt x="1857" y="2492"/>
                    </a:lnTo>
                    <a:lnTo>
                      <a:pt x="1612" y="2760"/>
                    </a:lnTo>
                    <a:lnTo>
                      <a:pt x="1393" y="3029"/>
                    </a:lnTo>
                    <a:lnTo>
                      <a:pt x="1173" y="3298"/>
                    </a:lnTo>
                    <a:lnTo>
                      <a:pt x="977" y="3591"/>
                    </a:lnTo>
                    <a:lnTo>
                      <a:pt x="807" y="3884"/>
                    </a:lnTo>
                    <a:lnTo>
                      <a:pt x="636" y="4201"/>
                    </a:lnTo>
                    <a:lnTo>
                      <a:pt x="489" y="4519"/>
                    </a:lnTo>
                    <a:lnTo>
                      <a:pt x="367" y="4836"/>
                    </a:lnTo>
                    <a:lnTo>
                      <a:pt x="245" y="5154"/>
                    </a:lnTo>
                    <a:lnTo>
                      <a:pt x="172" y="5496"/>
                    </a:lnTo>
                    <a:lnTo>
                      <a:pt x="98" y="5838"/>
                    </a:lnTo>
                    <a:lnTo>
                      <a:pt x="49" y="6179"/>
                    </a:lnTo>
                    <a:lnTo>
                      <a:pt x="1" y="6521"/>
                    </a:lnTo>
                    <a:lnTo>
                      <a:pt x="1" y="6888"/>
                    </a:lnTo>
                    <a:lnTo>
                      <a:pt x="1" y="7254"/>
                    </a:lnTo>
                    <a:lnTo>
                      <a:pt x="49" y="7645"/>
                    </a:lnTo>
                    <a:lnTo>
                      <a:pt x="98" y="8011"/>
                    </a:lnTo>
                    <a:lnTo>
                      <a:pt x="196" y="8353"/>
                    </a:lnTo>
                    <a:lnTo>
                      <a:pt x="294" y="8719"/>
                    </a:lnTo>
                    <a:lnTo>
                      <a:pt x="416" y="9061"/>
                    </a:lnTo>
                    <a:lnTo>
                      <a:pt x="562" y="9403"/>
                    </a:lnTo>
                    <a:lnTo>
                      <a:pt x="733" y="9745"/>
                    </a:lnTo>
                    <a:lnTo>
                      <a:pt x="904" y="10063"/>
                    </a:lnTo>
                    <a:lnTo>
                      <a:pt x="1100" y="10356"/>
                    </a:lnTo>
                    <a:lnTo>
                      <a:pt x="1344" y="10673"/>
                    </a:lnTo>
                    <a:lnTo>
                      <a:pt x="1564" y="10966"/>
                    </a:lnTo>
                    <a:lnTo>
                      <a:pt x="1832" y="11235"/>
                    </a:lnTo>
                    <a:lnTo>
                      <a:pt x="2101" y="11504"/>
                    </a:lnTo>
                    <a:lnTo>
                      <a:pt x="2394" y="11772"/>
                    </a:lnTo>
                    <a:lnTo>
                      <a:pt x="2687" y="12017"/>
                    </a:lnTo>
                    <a:lnTo>
                      <a:pt x="2492" y="12383"/>
                    </a:lnTo>
                    <a:lnTo>
                      <a:pt x="2272" y="12749"/>
                    </a:lnTo>
                    <a:lnTo>
                      <a:pt x="2028" y="13140"/>
                    </a:lnTo>
                    <a:lnTo>
                      <a:pt x="1710" y="13506"/>
                    </a:lnTo>
                    <a:lnTo>
                      <a:pt x="1368" y="13873"/>
                    </a:lnTo>
                    <a:lnTo>
                      <a:pt x="1173" y="14044"/>
                    </a:lnTo>
                    <a:lnTo>
                      <a:pt x="953" y="14190"/>
                    </a:lnTo>
                    <a:lnTo>
                      <a:pt x="733" y="14337"/>
                    </a:lnTo>
                    <a:lnTo>
                      <a:pt x="513" y="14483"/>
                    </a:lnTo>
                    <a:lnTo>
                      <a:pt x="269" y="14581"/>
                    </a:lnTo>
                    <a:lnTo>
                      <a:pt x="1" y="14703"/>
                    </a:lnTo>
                    <a:lnTo>
                      <a:pt x="123" y="14703"/>
                    </a:lnTo>
                    <a:lnTo>
                      <a:pt x="489" y="14752"/>
                    </a:lnTo>
                    <a:lnTo>
                      <a:pt x="1368" y="14752"/>
                    </a:lnTo>
                    <a:lnTo>
                      <a:pt x="1710" y="14728"/>
                    </a:lnTo>
                    <a:lnTo>
                      <a:pt x="2101" y="14654"/>
                    </a:lnTo>
                    <a:lnTo>
                      <a:pt x="2492" y="14581"/>
                    </a:lnTo>
                    <a:lnTo>
                      <a:pt x="2907" y="14459"/>
                    </a:lnTo>
                    <a:lnTo>
                      <a:pt x="3322" y="14312"/>
                    </a:lnTo>
                    <a:lnTo>
                      <a:pt x="3762" y="14117"/>
                    </a:lnTo>
                    <a:lnTo>
                      <a:pt x="4177" y="13873"/>
                    </a:lnTo>
                    <a:lnTo>
                      <a:pt x="4592" y="13604"/>
                    </a:lnTo>
                    <a:lnTo>
                      <a:pt x="4983" y="13238"/>
                    </a:lnTo>
                    <a:lnTo>
                      <a:pt x="5349" y="13360"/>
                    </a:lnTo>
                    <a:lnTo>
                      <a:pt x="5716" y="13482"/>
                    </a:lnTo>
                    <a:lnTo>
                      <a:pt x="6106" y="13555"/>
                    </a:lnTo>
                    <a:lnTo>
                      <a:pt x="6497" y="13628"/>
                    </a:lnTo>
                    <a:lnTo>
                      <a:pt x="6888" y="13702"/>
                    </a:lnTo>
                    <a:lnTo>
                      <a:pt x="7279" y="13751"/>
                    </a:lnTo>
                    <a:lnTo>
                      <a:pt x="7694" y="13775"/>
                    </a:lnTo>
                    <a:lnTo>
                      <a:pt x="8524" y="13775"/>
                    </a:lnTo>
                    <a:lnTo>
                      <a:pt x="8939" y="13751"/>
                    </a:lnTo>
                    <a:lnTo>
                      <a:pt x="9355" y="13702"/>
                    </a:lnTo>
                    <a:lnTo>
                      <a:pt x="9745" y="13628"/>
                    </a:lnTo>
                    <a:lnTo>
                      <a:pt x="10136" y="13555"/>
                    </a:lnTo>
                    <a:lnTo>
                      <a:pt x="10527" y="13458"/>
                    </a:lnTo>
                    <a:lnTo>
                      <a:pt x="10893" y="13360"/>
                    </a:lnTo>
                    <a:lnTo>
                      <a:pt x="11260" y="13238"/>
                    </a:lnTo>
                    <a:lnTo>
                      <a:pt x="11626" y="13091"/>
                    </a:lnTo>
                    <a:lnTo>
                      <a:pt x="11968" y="12945"/>
                    </a:lnTo>
                    <a:lnTo>
                      <a:pt x="12310" y="12774"/>
                    </a:lnTo>
                    <a:lnTo>
                      <a:pt x="12652" y="12603"/>
                    </a:lnTo>
                    <a:lnTo>
                      <a:pt x="12969" y="12407"/>
                    </a:lnTo>
                    <a:lnTo>
                      <a:pt x="13262" y="12212"/>
                    </a:lnTo>
                    <a:lnTo>
                      <a:pt x="13555" y="11992"/>
                    </a:lnTo>
                    <a:lnTo>
                      <a:pt x="13848" y="11748"/>
                    </a:lnTo>
                    <a:lnTo>
                      <a:pt x="14117" y="11528"/>
                    </a:lnTo>
                    <a:lnTo>
                      <a:pt x="14361" y="11259"/>
                    </a:lnTo>
                    <a:lnTo>
                      <a:pt x="14606" y="11015"/>
                    </a:lnTo>
                    <a:lnTo>
                      <a:pt x="14825" y="10747"/>
                    </a:lnTo>
                    <a:lnTo>
                      <a:pt x="15045" y="10453"/>
                    </a:lnTo>
                    <a:lnTo>
                      <a:pt x="15241" y="10160"/>
                    </a:lnTo>
                    <a:lnTo>
                      <a:pt x="15412" y="9867"/>
                    </a:lnTo>
                    <a:lnTo>
                      <a:pt x="15582" y="9574"/>
                    </a:lnTo>
                    <a:lnTo>
                      <a:pt x="15729" y="9257"/>
                    </a:lnTo>
                    <a:lnTo>
                      <a:pt x="15851" y="8939"/>
                    </a:lnTo>
                    <a:lnTo>
                      <a:pt x="15973" y="8597"/>
                    </a:lnTo>
                    <a:lnTo>
                      <a:pt x="16047" y="8280"/>
                    </a:lnTo>
                    <a:lnTo>
                      <a:pt x="16120" y="7938"/>
                    </a:lnTo>
                    <a:lnTo>
                      <a:pt x="16169" y="7596"/>
                    </a:lnTo>
                    <a:lnTo>
                      <a:pt x="16217" y="7230"/>
                    </a:lnTo>
                    <a:lnTo>
                      <a:pt x="16217" y="6888"/>
                    </a:lnTo>
                    <a:lnTo>
                      <a:pt x="16217" y="6521"/>
                    </a:lnTo>
                    <a:lnTo>
                      <a:pt x="16169" y="6179"/>
                    </a:lnTo>
                    <a:lnTo>
                      <a:pt x="16120" y="5838"/>
                    </a:lnTo>
                    <a:lnTo>
                      <a:pt x="16047" y="5496"/>
                    </a:lnTo>
                    <a:lnTo>
                      <a:pt x="15973" y="5154"/>
                    </a:lnTo>
                    <a:lnTo>
                      <a:pt x="15851" y="4836"/>
                    </a:lnTo>
                    <a:lnTo>
                      <a:pt x="15729" y="4519"/>
                    </a:lnTo>
                    <a:lnTo>
                      <a:pt x="15582" y="4201"/>
                    </a:lnTo>
                    <a:lnTo>
                      <a:pt x="15412" y="3884"/>
                    </a:lnTo>
                    <a:lnTo>
                      <a:pt x="15241" y="3591"/>
                    </a:lnTo>
                    <a:lnTo>
                      <a:pt x="15045" y="3298"/>
                    </a:lnTo>
                    <a:lnTo>
                      <a:pt x="14825" y="3029"/>
                    </a:lnTo>
                    <a:lnTo>
                      <a:pt x="14606" y="2760"/>
                    </a:lnTo>
                    <a:lnTo>
                      <a:pt x="14361" y="2492"/>
                    </a:lnTo>
                    <a:lnTo>
                      <a:pt x="14117" y="2247"/>
                    </a:lnTo>
                    <a:lnTo>
                      <a:pt x="13848" y="2003"/>
                    </a:lnTo>
                    <a:lnTo>
                      <a:pt x="13555" y="1783"/>
                    </a:lnTo>
                    <a:lnTo>
                      <a:pt x="13262" y="1563"/>
                    </a:lnTo>
                    <a:lnTo>
                      <a:pt x="12969" y="1368"/>
                    </a:lnTo>
                    <a:lnTo>
                      <a:pt x="12652" y="1173"/>
                    </a:lnTo>
                    <a:lnTo>
                      <a:pt x="12310" y="977"/>
                    </a:lnTo>
                    <a:lnTo>
                      <a:pt x="11968" y="831"/>
                    </a:lnTo>
                    <a:lnTo>
                      <a:pt x="11626" y="660"/>
                    </a:lnTo>
                    <a:lnTo>
                      <a:pt x="11260" y="538"/>
                    </a:lnTo>
                    <a:lnTo>
                      <a:pt x="10893" y="416"/>
                    </a:lnTo>
                    <a:lnTo>
                      <a:pt x="10527" y="293"/>
                    </a:lnTo>
                    <a:lnTo>
                      <a:pt x="10136" y="196"/>
                    </a:lnTo>
                    <a:lnTo>
                      <a:pt x="9745" y="123"/>
                    </a:lnTo>
                    <a:lnTo>
                      <a:pt x="9355" y="74"/>
                    </a:lnTo>
                    <a:lnTo>
                      <a:pt x="8939" y="25"/>
                    </a:lnTo>
                    <a:lnTo>
                      <a:pt x="8524" y="0"/>
                    </a:lnTo>
                    <a:close/>
                  </a:path>
                </a:pathLst>
              </a:custGeom>
              <a:solidFill>
                <a:srgbClr val="FF9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1" name="Google Shape;378;p38"/>
              <p:cNvSpPr/>
              <p:nvPr/>
            </p:nvSpPr>
            <p:spPr>
              <a:xfrm flipH="1">
                <a:off x="3421901" y="1434875"/>
                <a:ext cx="699997" cy="636722"/>
              </a:xfrm>
              <a:custGeom>
                <a:avLst/>
                <a:gdLst/>
                <a:ahLst/>
                <a:cxnLst/>
                <a:rect l="l" t="t" r="r" b="b"/>
                <a:pathLst>
                  <a:path w="16218" h="14752" extrusionOk="0">
                    <a:moveTo>
                      <a:pt x="7694" y="0"/>
                    </a:moveTo>
                    <a:lnTo>
                      <a:pt x="7279" y="25"/>
                    </a:lnTo>
                    <a:lnTo>
                      <a:pt x="6863" y="74"/>
                    </a:lnTo>
                    <a:lnTo>
                      <a:pt x="6473" y="123"/>
                    </a:lnTo>
                    <a:lnTo>
                      <a:pt x="6082" y="196"/>
                    </a:lnTo>
                    <a:lnTo>
                      <a:pt x="5691" y="293"/>
                    </a:lnTo>
                    <a:lnTo>
                      <a:pt x="5325" y="416"/>
                    </a:lnTo>
                    <a:lnTo>
                      <a:pt x="4958" y="538"/>
                    </a:lnTo>
                    <a:lnTo>
                      <a:pt x="4592" y="660"/>
                    </a:lnTo>
                    <a:lnTo>
                      <a:pt x="4250" y="831"/>
                    </a:lnTo>
                    <a:lnTo>
                      <a:pt x="3908" y="977"/>
                    </a:lnTo>
                    <a:lnTo>
                      <a:pt x="3566" y="1173"/>
                    </a:lnTo>
                    <a:lnTo>
                      <a:pt x="3249" y="1368"/>
                    </a:lnTo>
                    <a:lnTo>
                      <a:pt x="2956" y="1563"/>
                    </a:lnTo>
                    <a:lnTo>
                      <a:pt x="2663" y="1783"/>
                    </a:lnTo>
                    <a:lnTo>
                      <a:pt x="2370" y="2003"/>
                    </a:lnTo>
                    <a:lnTo>
                      <a:pt x="2101" y="2247"/>
                    </a:lnTo>
                    <a:lnTo>
                      <a:pt x="1857" y="2492"/>
                    </a:lnTo>
                    <a:lnTo>
                      <a:pt x="1612" y="2760"/>
                    </a:lnTo>
                    <a:lnTo>
                      <a:pt x="1393" y="3029"/>
                    </a:lnTo>
                    <a:lnTo>
                      <a:pt x="1173" y="3298"/>
                    </a:lnTo>
                    <a:lnTo>
                      <a:pt x="977" y="3591"/>
                    </a:lnTo>
                    <a:lnTo>
                      <a:pt x="807" y="3884"/>
                    </a:lnTo>
                    <a:lnTo>
                      <a:pt x="636" y="4201"/>
                    </a:lnTo>
                    <a:lnTo>
                      <a:pt x="489" y="4519"/>
                    </a:lnTo>
                    <a:lnTo>
                      <a:pt x="367" y="4836"/>
                    </a:lnTo>
                    <a:lnTo>
                      <a:pt x="245" y="5154"/>
                    </a:lnTo>
                    <a:lnTo>
                      <a:pt x="172" y="5496"/>
                    </a:lnTo>
                    <a:lnTo>
                      <a:pt x="98" y="5838"/>
                    </a:lnTo>
                    <a:lnTo>
                      <a:pt x="49" y="6179"/>
                    </a:lnTo>
                    <a:lnTo>
                      <a:pt x="1" y="6521"/>
                    </a:lnTo>
                    <a:lnTo>
                      <a:pt x="1" y="6888"/>
                    </a:lnTo>
                    <a:lnTo>
                      <a:pt x="1" y="7254"/>
                    </a:lnTo>
                    <a:lnTo>
                      <a:pt x="49" y="7645"/>
                    </a:lnTo>
                    <a:lnTo>
                      <a:pt x="98" y="8011"/>
                    </a:lnTo>
                    <a:lnTo>
                      <a:pt x="196" y="8353"/>
                    </a:lnTo>
                    <a:lnTo>
                      <a:pt x="294" y="8719"/>
                    </a:lnTo>
                    <a:lnTo>
                      <a:pt x="416" y="9061"/>
                    </a:lnTo>
                    <a:lnTo>
                      <a:pt x="562" y="9403"/>
                    </a:lnTo>
                    <a:lnTo>
                      <a:pt x="733" y="9745"/>
                    </a:lnTo>
                    <a:lnTo>
                      <a:pt x="904" y="10063"/>
                    </a:lnTo>
                    <a:lnTo>
                      <a:pt x="1100" y="10356"/>
                    </a:lnTo>
                    <a:lnTo>
                      <a:pt x="1344" y="10673"/>
                    </a:lnTo>
                    <a:lnTo>
                      <a:pt x="1564" y="10966"/>
                    </a:lnTo>
                    <a:lnTo>
                      <a:pt x="1832" y="11235"/>
                    </a:lnTo>
                    <a:lnTo>
                      <a:pt x="2101" y="11504"/>
                    </a:lnTo>
                    <a:lnTo>
                      <a:pt x="2394" y="11772"/>
                    </a:lnTo>
                    <a:lnTo>
                      <a:pt x="2687" y="12017"/>
                    </a:lnTo>
                    <a:lnTo>
                      <a:pt x="2492" y="12383"/>
                    </a:lnTo>
                    <a:lnTo>
                      <a:pt x="2272" y="12749"/>
                    </a:lnTo>
                    <a:lnTo>
                      <a:pt x="2028" y="13140"/>
                    </a:lnTo>
                    <a:lnTo>
                      <a:pt x="1710" y="13506"/>
                    </a:lnTo>
                    <a:lnTo>
                      <a:pt x="1368" y="13873"/>
                    </a:lnTo>
                    <a:lnTo>
                      <a:pt x="1173" y="14044"/>
                    </a:lnTo>
                    <a:lnTo>
                      <a:pt x="953" y="14190"/>
                    </a:lnTo>
                    <a:lnTo>
                      <a:pt x="733" y="14337"/>
                    </a:lnTo>
                    <a:lnTo>
                      <a:pt x="513" y="14483"/>
                    </a:lnTo>
                    <a:lnTo>
                      <a:pt x="269" y="14581"/>
                    </a:lnTo>
                    <a:lnTo>
                      <a:pt x="1" y="14703"/>
                    </a:lnTo>
                    <a:lnTo>
                      <a:pt x="123" y="14703"/>
                    </a:lnTo>
                    <a:lnTo>
                      <a:pt x="489" y="14752"/>
                    </a:lnTo>
                    <a:lnTo>
                      <a:pt x="1368" y="14752"/>
                    </a:lnTo>
                    <a:lnTo>
                      <a:pt x="1710" y="14728"/>
                    </a:lnTo>
                    <a:lnTo>
                      <a:pt x="2101" y="14654"/>
                    </a:lnTo>
                    <a:lnTo>
                      <a:pt x="2492" y="14581"/>
                    </a:lnTo>
                    <a:lnTo>
                      <a:pt x="2907" y="14459"/>
                    </a:lnTo>
                    <a:lnTo>
                      <a:pt x="3322" y="14312"/>
                    </a:lnTo>
                    <a:lnTo>
                      <a:pt x="3762" y="14117"/>
                    </a:lnTo>
                    <a:lnTo>
                      <a:pt x="4177" y="13873"/>
                    </a:lnTo>
                    <a:lnTo>
                      <a:pt x="4592" y="13604"/>
                    </a:lnTo>
                    <a:lnTo>
                      <a:pt x="4983" y="13238"/>
                    </a:lnTo>
                    <a:lnTo>
                      <a:pt x="5349" y="13360"/>
                    </a:lnTo>
                    <a:lnTo>
                      <a:pt x="5716" y="13482"/>
                    </a:lnTo>
                    <a:lnTo>
                      <a:pt x="6106" y="13555"/>
                    </a:lnTo>
                    <a:lnTo>
                      <a:pt x="6497" y="13628"/>
                    </a:lnTo>
                    <a:lnTo>
                      <a:pt x="6888" y="13702"/>
                    </a:lnTo>
                    <a:lnTo>
                      <a:pt x="7279" y="13751"/>
                    </a:lnTo>
                    <a:lnTo>
                      <a:pt x="7694" y="13775"/>
                    </a:lnTo>
                    <a:lnTo>
                      <a:pt x="8524" y="13775"/>
                    </a:lnTo>
                    <a:lnTo>
                      <a:pt x="8939" y="13751"/>
                    </a:lnTo>
                    <a:lnTo>
                      <a:pt x="9355" y="13702"/>
                    </a:lnTo>
                    <a:lnTo>
                      <a:pt x="9745" y="13628"/>
                    </a:lnTo>
                    <a:lnTo>
                      <a:pt x="10136" y="13555"/>
                    </a:lnTo>
                    <a:lnTo>
                      <a:pt x="10527" y="13458"/>
                    </a:lnTo>
                    <a:lnTo>
                      <a:pt x="10893" y="13360"/>
                    </a:lnTo>
                    <a:lnTo>
                      <a:pt x="11260" y="13238"/>
                    </a:lnTo>
                    <a:lnTo>
                      <a:pt x="11626" y="13091"/>
                    </a:lnTo>
                    <a:lnTo>
                      <a:pt x="11968" y="12945"/>
                    </a:lnTo>
                    <a:lnTo>
                      <a:pt x="12310" y="12774"/>
                    </a:lnTo>
                    <a:lnTo>
                      <a:pt x="12652" y="12603"/>
                    </a:lnTo>
                    <a:lnTo>
                      <a:pt x="12969" y="12407"/>
                    </a:lnTo>
                    <a:lnTo>
                      <a:pt x="13262" y="12212"/>
                    </a:lnTo>
                    <a:lnTo>
                      <a:pt x="13555" y="11992"/>
                    </a:lnTo>
                    <a:lnTo>
                      <a:pt x="13848" y="11748"/>
                    </a:lnTo>
                    <a:lnTo>
                      <a:pt x="14117" y="11528"/>
                    </a:lnTo>
                    <a:lnTo>
                      <a:pt x="14361" y="11259"/>
                    </a:lnTo>
                    <a:lnTo>
                      <a:pt x="14606" y="11015"/>
                    </a:lnTo>
                    <a:lnTo>
                      <a:pt x="14825" y="10747"/>
                    </a:lnTo>
                    <a:lnTo>
                      <a:pt x="15045" y="10453"/>
                    </a:lnTo>
                    <a:lnTo>
                      <a:pt x="15241" y="10160"/>
                    </a:lnTo>
                    <a:lnTo>
                      <a:pt x="15412" y="9867"/>
                    </a:lnTo>
                    <a:lnTo>
                      <a:pt x="15582" y="9574"/>
                    </a:lnTo>
                    <a:lnTo>
                      <a:pt x="15729" y="9257"/>
                    </a:lnTo>
                    <a:lnTo>
                      <a:pt x="15851" y="8939"/>
                    </a:lnTo>
                    <a:lnTo>
                      <a:pt x="15973" y="8597"/>
                    </a:lnTo>
                    <a:lnTo>
                      <a:pt x="16047" y="8280"/>
                    </a:lnTo>
                    <a:lnTo>
                      <a:pt x="16120" y="7938"/>
                    </a:lnTo>
                    <a:lnTo>
                      <a:pt x="16169" y="7596"/>
                    </a:lnTo>
                    <a:lnTo>
                      <a:pt x="16217" y="7230"/>
                    </a:lnTo>
                    <a:lnTo>
                      <a:pt x="16217" y="6888"/>
                    </a:lnTo>
                    <a:lnTo>
                      <a:pt x="16217" y="6521"/>
                    </a:lnTo>
                    <a:lnTo>
                      <a:pt x="16169" y="6179"/>
                    </a:lnTo>
                    <a:lnTo>
                      <a:pt x="16120" y="5838"/>
                    </a:lnTo>
                    <a:lnTo>
                      <a:pt x="16047" y="5496"/>
                    </a:lnTo>
                    <a:lnTo>
                      <a:pt x="15973" y="5154"/>
                    </a:lnTo>
                    <a:lnTo>
                      <a:pt x="15851" y="4836"/>
                    </a:lnTo>
                    <a:lnTo>
                      <a:pt x="15729" y="4519"/>
                    </a:lnTo>
                    <a:lnTo>
                      <a:pt x="15582" y="4201"/>
                    </a:lnTo>
                    <a:lnTo>
                      <a:pt x="15412" y="3884"/>
                    </a:lnTo>
                    <a:lnTo>
                      <a:pt x="15241" y="3591"/>
                    </a:lnTo>
                    <a:lnTo>
                      <a:pt x="15045" y="3298"/>
                    </a:lnTo>
                    <a:lnTo>
                      <a:pt x="14825" y="3029"/>
                    </a:lnTo>
                    <a:lnTo>
                      <a:pt x="14606" y="2760"/>
                    </a:lnTo>
                    <a:lnTo>
                      <a:pt x="14361" y="2492"/>
                    </a:lnTo>
                    <a:lnTo>
                      <a:pt x="14117" y="2247"/>
                    </a:lnTo>
                    <a:lnTo>
                      <a:pt x="13848" y="2003"/>
                    </a:lnTo>
                    <a:lnTo>
                      <a:pt x="13555" y="1783"/>
                    </a:lnTo>
                    <a:lnTo>
                      <a:pt x="13262" y="1563"/>
                    </a:lnTo>
                    <a:lnTo>
                      <a:pt x="12969" y="1368"/>
                    </a:lnTo>
                    <a:lnTo>
                      <a:pt x="12652" y="1173"/>
                    </a:lnTo>
                    <a:lnTo>
                      <a:pt x="12310" y="977"/>
                    </a:lnTo>
                    <a:lnTo>
                      <a:pt x="11968" y="831"/>
                    </a:lnTo>
                    <a:lnTo>
                      <a:pt x="11626" y="660"/>
                    </a:lnTo>
                    <a:lnTo>
                      <a:pt x="11260" y="538"/>
                    </a:lnTo>
                    <a:lnTo>
                      <a:pt x="10893" y="416"/>
                    </a:lnTo>
                    <a:lnTo>
                      <a:pt x="10527" y="293"/>
                    </a:lnTo>
                    <a:lnTo>
                      <a:pt x="10136" y="196"/>
                    </a:lnTo>
                    <a:lnTo>
                      <a:pt x="9745" y="123"/>
                    </a:lnTo>
                    <a:lnTo>
                      <a:pt x="9355" y="74"/>
                    </a:lnTo>
                    <a:lnTo>
                      <a:pt x="8939" y="25"/>
                    </a:lnTo>
                    <a:lnTo>
                      <a:pt x="8524" y="0"/>
                    </a:lnTo>
                    <a:close/>
                  </a:path>
                </a:pathLst>
              </a:custGeom>
              <a:solidFill>
                <a:srgbClr val="FF9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3" name="Google Shape;450;p38"/>
            <p:cNvGrpSpPr/>
            <p:nvPr/>
          </p:nvGrpSpPr>
          <p:grpSpPr>
            <a:xfrm>
              <a:off x="4454983" y="1141501"/>
              <a:ext cx="344867" cy="562212"/>
              <a:chOff x="6730350" y="2350052"/>
              <a:chExt cx="257700" cy="420106"/>
            </a:xfrm>
          </p:grpSpPr>
          <p:sp>
            <p:nvSpPr>
              <p:cNvPr id="14" name="Google Shape;451;p38"/>
              <p:cNvSpPr/>
              <p:nvPr/>
            </p:nvSpPr>
            <p:spPr>
              <a:xfrm>
                <a:off x="6807900" y="2705405"/>
                <a:ext cx="1026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905" extrusionOk="0">
                    <a:moveTo>
                      <a:pt x="1" y="1"/>
                    </a:moveTo>
                    <a:lnTo>
                      <a:pt x="1" y="905"/>
                    </a:lnTo>
                    <a:lnTo>
                      <a:pt x="4104" y="905"/>
                    </a:lnTo>
                    <a:lnTo>
                      <a:pt x="41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Google Shape;452;p38"/>
              <p:cNvSpPr/>
              <p:nvPr/>
            </p:nvSpPr>
            <p:spPr>
              <a:xfrm>
                <a:off x="6807900" y="2670609"/>
                <a:ext cx="1026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905" extrusionOk="0">
                    <a:moveTo>
                      <a:pt x="1" y="1"/>
                    </a:moveTo>
                    <a:lnTo>
                      <a:pt x="1" y="905"/>
                    </a:lnTo>
                    <a:lnTo>
                      <a:pt x="4104" y="905"/>
                    </a:lnTo>
                    <a:lnTo>
                      <a:pt x="41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6" name="Google Shape;453;p38"/>
              <p:cNvSpPr/>
              <p:nvPr/>
            </p:nvSpPr>
            <p:spPr>
              <a:xfrm>
                <a:off x="6807900" y="2740233"/>
                <a:ext cx="1026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197" extrusionOk="0">
                    <a:moveTo>
                      <a:pt x="1" y="0"/>
                    </a:moveTo>
                    <a:lnTo>
                      <a:pt x="1" y="171"/>
                    </a:lnTo>
                    <a:lnTo>
                      <a:pt x="25" y="318"/>
                    </a:lnTo>
                    <a:lnTo>
                      <a:pt x="98" y="464"/>
                    </a:lnTo>
                    <a:lnTo>
                      <a:pt x="196" y="586"/>
                    </a:lnTo>
                    <a:lnTo>
                      <a:pt x="343" y="660"/>
                    </a:lnTo>
                    <a:lnTo>
                      <a:pt x="1881" y="1172"/>
                    </a:lnTo>
                    <a:lnTo>
                      <a:pt x="2052" y="1197"/>
                    </a:lnTo>
                    <a:lnTo>
                      <a:pt x="2223" y="1172"/>
                    </a:lnTo>
                    <a:lnTo>
                      <a:pt x="3762" y="660"/>
                    </a:lnTo>
                    <a:lnTo>
                      <a:pt x="3908" y="586"/>
                    </a:lnTo>
                    <a:lnTo>
                      <a:pt x="4006" y="464"/>
                    </a:lnTo>
                    <a:lnTo>
                      <a:pt x="4079" y="318"/>
                    </a:lnTo>
                    <a:lnTo>
                      <a:pt x="4104" y="171"/>
                    </a:lnTo>
                    <a:lnTo>
                      <a:pt x="41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7" name="Google Shape;454;p38"/>
              <p:cNvSpPr/>
              <p:nvPr/>
            </p:nvSpPr>
            <p:spPr>
              <a:xfrm>
                <a:off x="6811575" y="2497829"/>
                <a:ext cx="9527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6424" extrusionOk="0">
                    <a:moveTo>
                      <a:pt x="1905" y="0"/>
                    </a:moveTo>
                    <a:lnTo>
                      <a:pt x="928" y="831"/>
                    </a:lnTo>
                    <a:lnTo>
                      <a:pt x="855" y="879"/>
                    </a:lnTo>
                    <a:lnTo>
                      <a:pt x="782" y="904"/>
                    </a:lnTo>
                    <a:lnTo>
                      <a:pt x="684" y="879"/>
                    </a:lnTo>
                    <a:lnTo>
                      <a:pt x="611" y="831"/>
                    </a:lnTo>
                    <a:lnTo>
                      <a:pt x="0" y="318"/>
                    </a:lnTo>
                    <a:lnTo>
                      <a:pt x="1319" y="6423"/>
                    </a:lnTo>
                    <a:lnTo>
                      <a:pt x="2491" y="6423"/>
                    </a:lnTo>
                    <a:lnTo>
                      <a:pt x="3810" y="318"/>
                    </a:lnTo>
                    <a:lnTo>
                      <a:pt x="3200" y="831"/>
                    </a:lnTo>
                    <a:lnTo>
                      <a:pt x="3126" y="879"/>
                    </a:lnTo>
                    <a:lnTo>
                      <a:pt x="3029" y="904"/>
                    </a:lnTo>
                    <a:lnTo>
                      <a:pt x="2955" y="879"/>
                    </a:lnTo>
                    <a:lnTo>
                      <a:pt x="2882" y="831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Google Shape;455;p38"/>
              <p:cNvSpPr/>
              <p:nvPr/>
            </p:nvSpPr>
            <p:spPr>
              <a:xfrm>
                <a:off x="6730350" y="2350052"/>
                <a:ext cx="257700" cy="308375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12335" extrusionOk="0">
                    <a:moveTo>
                      <a:pt x="5154" y="1"/>
                    </a:moveTo>
                    <a:lnTo>
                      <a:pt x="4617" y="25"/>
                    </a:lnTo>
                    <a:lnTo>
                      <a:pt x="4128" y="98"/>
                    </a:lnTo>
                    <a:lnTo>
                      <a:pt x="3615" y="245"/>
                    </a:lnTo>
                    <a:lnTo>
                      <a:pt x="3151" y="416"/>
                    </a:lnTo>
                    <a:lnTo>
                      <a:pt x="2712" y="636"/>
                    </a:lnTo>
                    <a:lnTo>
                      <a:pt x="2272" y="880"/>
                    </a:lnTo>
                    <a:lnTo>
                      <a:pt x="1881" y="1173"/>
                    </a:lnTo>
                    <a:lnTo>
                      <a:pt x="1515" y="1515"/>
                    </a:lnTo>
                    <a:lnTo>
                      <a:pt x="1198" y="1881"/>
                    </a:lnTo>
                    <a:lnTo>
                      <a:pt x="880" y="2272"/>
                    </a:lnTo>
                    <a:lnTo>
                      <a:pt x="636" y="2687"/>
                    </a:lnTo>
                    <a:lnTo>
                      <a:pt x="416" y="3151"/>
                    </a:lnTo>
                    <a:lnTo>
                      <a:pt x="245" y="3615"/>
                    </a:lnTo>
                    <a:lnTo>
                      <a:pt x="123" y="4104"/>
                    </a:lnTo>
                    <a:lnTo>
                      <a:pt x="50" y="4617"/>
                    </a:lnTo>
                    <a:lnTo>
                      <a:pt x="1" y="5154"/>
                    </a:lnTo>
                    <a:lnTo>
                      <a:pt x="25" y="5423"/>
                    </a:lnTo>
                    <a:lnTo>
                      <a:pt x="50" y="5691"/>
                    </a:lnTo>
                    <a:lnTo>
                      <a:pt x="123" y="6204"/>
                    </a:lnTo>
                    <a:lnTo>
                      <a:pt x="245" y="6693"/>
                    </a:lnTo>
                    <a:lnTo>
                      <a:pt x="416" y="7132"/>
                    </a:lnTo>
                    <a:lnTo>
                      <a:pt x="636" y="7572"/>
                    </a:lnTo>
                    <a:lnTo>
                      <a:pt x="856" y="7963"/>
                    </a:lnTo>
                    <a:lnTo>
                      <a:pt x="1100" y="8353"/>
                    </a:lnTo>
                    <a:lnTo>
                      <a:pt x="1369" y="8744"/>
                    </a:lnTo>
                    <a:lnTo>
                      <a:pt x="1906" y="9526"/>
                    </a:lnTo>
                    <a:lnTo>
                      <a:pt x="2150" y="9941"/>
                    </a:lnTo>
                    <a:lnTo>
                      <a:pt x="2394" y="10356"/>
                    </a:lnTo>
                    <a:lnTo>
                      <a:pt x="2614" y="10796"/>
                    </a:lnTo>
                    <a:lnTo>
                      <a:pt x="2810" y="11284"/>
                    </a:lnTo>
                    <a:lnTo>
                      <a:pt x="2980" y="11797"/>
                    </a:lnTo>
                    <a:lnTo>
                      <a:pt x="3103" y="12334"/>
                    </a:lnTo>
                    <a:lnTo>
                      <a:pt x="4079" y="12334"/>
                    </a:lnTo>
                    <a:lnTo>
                      <a:pt x="3249" y="8500"/>
                    </a:lnTo>
                    <a:lnTo>
                      <a:pt x="2663" y="5642"/>
                    </a:lnTo>
                    <a:lnTo>
                      <a:pt x="2663" y="5520"/>
                    </a:lnTo>
                    <a:lnTo>
                      <a:pt x="2712" y="5423"/>
                    </a:lnTo>
                    <a:lnTo>
                      <a:pt x="2785" y="5374"/>
                    </a:lnTo>
                    <a:lnTo>
                      <a:pt x="2883" y="5349"/>
                    </a:lnTo>
                    <a:lnTo>
                      <a:pt x="2956" y="5349"/>
                    </a:lnTo>
                    <a:lnTo>
                      <a:pt x="3054" y="5398"/>
                    </a:lnTo>
                    <a:lnTo>
                      <a:pt x="4031" y="6253"/>
                    </a:lnTo>
                    <a:lnTo>
                      <a:pt x="4983" y="5398"/>
                    </a:lnTo>
                    <a:lnTo>
                      <a:pt x="5081" y="5349"/>
                    </a:lnTo>
                    <a:lnTo>
                      <a:pt x="5227" y="5349"/>
                    </a:lnTo>
                    <a:lnTo>
                      <a:pt x="5325" y="5398"/>
                    </a:lnTo>
                    <a:lnTo>
                      <a:pt x="6278" y="6253"/>
                    </a:lnTo>
                    <a:lnTo>
                      <a:pt x="7254" y="5398"/>
                    </a:lnTo>
                    <a:lnTo>
                      <a:pt x="7352" y="5349"/>
                    </a:lnTo>
                    <a:lnTo>
                      <a:pt x="7425" y="5349"/>
                    </a:lnTo>
                    <a:lnTo>
                      <a:pt x="7523" y="5374"/>
                    </a:lnTo>
                    <a:lnTo>
                      <a:pt x="7596" y="5423"/>
                    </a:lnTo>
                    <a:lnTo>
                      <a:pt x="7645" y="5520"/>
                    </a:lnTo>
                    <a:lnTo>
                      <a:pt x="7645" y="5642"/>
                    </a:lnTo>
                    <a:lnTo>
                      <a:pt x="7059" y="8500"/>
                    </a:lnTo>
                    <a:lnTo>
                      <a:pt x="6229" y="12334"/>
                    </a:lnTo>
                    <a:lnTo>
                      <a:pt x="7206" y="12334"/>
                    </a:lnTo>
                    <a:lnTo>
                      <a:pt x="7328" y="11797"/>
                    </a:lnTo>
                    <a:lnTo>
                      <a:pt x="7499" y="11284"/>
                    </a:lnTo>
                    <a:lnTo>
                      <a:pt x="7694" y="10796"/>
                    </a:lnTo>
                    <a:lnTo>
                      <a:pt x="7914" y="10356"/>
                    </a:lnTo>
                    <a:lnTo>
                      <a:pt x="8158" y="9941"/>
                    </a:lnTo>
                    <a:lnTo>
                      <a:pt x="8402" y="9526"/>
                    </a:lnTo>
                    <a:lnTo>
                      <a:pt x="8940" y="8744"/>
                    </a:lnTo>
                    <a:lnTo>
                      <a:pt x="9208" y="8353"/>
                    </a:lnTo>
                    <a:lnTo>
                      <a:pt x="9453" y="7963"/>
                    </a:lnTo>
                    <a:lnTo>
                      <a:pt x="9672" y="7572"/>
                    </a:lnTo>
                    <a:lnTo>
                      <a:pt x="9892" y="7132"/>
                    </a:lnTo>
                    <a:lnTo>
                      <a:pt x="10063" y="6693"/>
                    </a:lnTo>
                    <a:lnTo>
                      <a:pt x="10185" y="6204"/>
                    </a:lnTo>
                    <a:lnTo>
                      <a:pt x="10259" y="5691"/>
                    </a:lnTo>
                    <a:lnTo>
                      <a:pt x="10283" y="5423"/>
                    </a:lnTo>
                    <a:lnTo>
                      <a:pt x="10307" y="5154"/>
                    </a:lnTo>
                    <a:lnTo>
                      <a:pt x="10259" y="4617"/>
                    </a:lnTo>
                    <a:lnTo>
                      <a:pt x="10185" y="4104"/>
                    </a:lnTo>
                    <a:lnTo>
                      <a:pt x="10063" y="3615"/>
                    </a:lnTo>
                    <a:lnTo>
                      <a:pt x="9892" y="3151"/>
                    </a:lnTo>
                    <a:lnTo>
                      <a:pt x="9672" y="2687"/>
                    </a:lnTo>
                    <a:lnTo>
                      <a:pt x="9428" y="2272"/>
                    </a:lnTo>
                    <a:lnTo>
                      <a:pt x="9111" y="1881"/>
                    </a:lnTo>
                    <a:lnTo>
                      <a:pt x="8793" y="1515"/>
                    </a:lnTo>
                    <a:lnTo>
                      <a:pt x="8427" y="1173"/>
                    </a:lnTo>
                    <a:lnTo>
                      <a:pt x="8036" y="880"/>
                    </a:lnTo>
                    <a:lnTo>
                      <a:pt x="7596" y="636"/>
                    </a:lnTo>
                    <a:lnTo>
                      <a:pt x="7157" y="416"/>
                    </a:lnTo>
                    <a:lnTo>
                      <a:pt x="6693" y="245"/>
                    </a:lnTo>
                    <a:lnTo>
                      <a:pt x="6180" y="98"/>
                    </a:lnTo>
                    <a:lnTo>
                      <a:pt x="5691" y="25"/>
                    </a:lnTo>
                    <a:lnTo>
                      <a:pt x="51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3864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ctrTitle" idx="4294967295"/>
          </p:nvPr>
        </p:nvSpPr>
        <p:spPr>
          <a:xfrm>
            <a:off x="1603800" y="1862472"/>
            <a:ext cx="5936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>
                <a:solidFill>
                  <a:srgbClr val="FF9E00"/>
                </a:solidFill>
              </a:rPr>
              <a:t>MERCI !</a:t>
            </a:r>
            <a:endParaRPr sz="6000" dirty="0">
              <a:solidFill>
                <a:srgbClr val="FF9E00"/>
              </a:solidFill>
            </a:endParaRPr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4294967295"/>
          </p:nvPr>
        </p:nvSpPr>
        <p:spPr>
          <a:xfrm>
            <a:off x="447675" y="3520440"/>
            <a:ext cx="8248650" cy="968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fr-FR" sz="2000" dirty="0" smtClean="0">
                <a:solidFill>
                  <a:srgbClr val="CCCCCC"/>
                </a:solidFill>
              </a:rPr>
              <a:t>Installation de Dataverse </a:t>
            </a:r>
            <a:r>
              <a:rPr lang="fr-FR" sz="2000" b="1" dirty="0" err="1" smtClean="0">
                <a:solidFill>
                  <a:srgbClr val="CCCCCC"/>
                </a:solidFill>
              </a:rPr>
              <a:t>DataInra</a:t>
            </a:r>
            <a:r>
              <a:rPr lang="fr-FR" sz="2000" dirty="0" smtClean="0">
                <a:solidFill>
                  <a:srgbClr val="CCCCCC"/>
                </a:solidFill>
              </a:rPr>
              <a:t> : </a:t>
            </a:r>
            <a:r>
              <a:rPr lang="fr-FR" sz="2000" dirty="0" smtClean="0">
                <a:solidFill>
                  <a:srgbClr val="CCCCCC"/>
                </a:solidFill>
                <a:hlinkClick r:id="rId3"/>
              </a:rPr>
              <a:t>www.data.inra.fr</a:t>
            </a:r>
            <a:endParaRPr lang="fr-FR" sz="2000" dirty="0" smtClean="0">
              <a:solidFill>
                <a:srgbClr val="CCCCCC"/>
              </a:solidFill>
            </a:endParaRPr>
          </a:p>
          <a:p>
            <a:pPr marL="0" lvl="0" indent="0" algn="ctr">
              <a:buNone/>
            </a:pPr>
            <a:r>
              <a:rPr lang="fr-FR" sz="2000" b="1" dirty="0" smtClean="0">
                <a:solidFill>
                  <a:srgbClr val="CCCCCC"/>
                </a:solidFill>
              </a:rPr>
              <a:t>Contact</a:t>
            </a:r>
            <a:r>
              <a:rPr lang="fr-FR" sz="2000" dirty="0" smtClean="0">
                <a:solidFill>
                  <a:srgbClr val="CCCCCC"/>
                </a:solidFill>
              </a:rPr>
              <a:t> : </a:t>
            </a:r>
            <a:r>
              <a:rPr lang="fr-FR" sz="2000" dirty="0">
                <a:solidFill>
                  <a:srgbClr val="CCCCCC"/>
                </a:solidFill>
                <a:hlinkClick r:id="rId4"/>
              </a:rPr>
              <a:t>dimitri.szabo@inra.fr</a:t>
            </a:r>
            <a:r>
              <a:rPr lang="fr-FR" sz="2000" dirty="0" smtClean="0">
                <a:solidFill>
                  <a:srgbClr val="CCCCCC"/>
                </a:solidFill>
              </a:rPr>
              <a:t> | @</a:t>
            </a:r>
            <a:r>
              <a:rPr lang="fr-FR" sz="2000" dirty="0" err="1" smtClean="0">
                <a:solidFill>
                  <a:srgbClr val="CCCCCC"/>
                </a:solidFill>
              </a:rPr>
              <a:t>Dimitri_Szabo</a:t>
            </a:r>
            <a:endParaRPr lang="fr-FR" sz="2000" dirty="0" smtClean="0">
              <a:solidFill>
                <a:srgbClr val="CCCCCC"/>
              </a:solidFill>
            </a:endParaRPr>
          </a:p>
        </p:txBody>
      </p: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11" name="Google Shape;447;p38"/>
          <p:cNvGrpSpPr/>
          <p:nvPr/>
        </p:nvGrpSpPr>
        <p:grpSpPr>
          <a:xfrm>
            <a:off x="3991251" y="332893"/>
            <a:ext cx="1161498" cy="1280203"/>
            <a:chOff x="5975075" y="2327500"/>
            <a:chExt cx="420100" cy="388350"/>
          </a:xfrm>
          <a:solidFill>
            <a:srgbClr val="FF9E00"/>
          </a:solidFill>
        </p:grpSpPr>
        <p:sp>
          <p:nvSpPr>
            <p:cNvPr id="12" name="Google Shape;448;p3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" name="Google Shape;449;p3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6303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562;p38"/>
          <p:cNvGrpSpPr/>
          <p:nvPr/>
        </p:nvGrpSpPr>
        <p:grpSpPr>
          <a:xfrm>
            <a:off x="690653" y="2957612"/>
            <a:ext cx="391841" cy="356136"/>
            <a:chOff x="4562200" y="4968250"/>
            <a:chExt cx="549550" cy="499475"/>
          </a:xfrm>
          <a:solidFill>
            <a:srgbClr val="FF9E00"/>
          </a:solidFill>
        </p:grpSpPr>
        <p:sp>
          <p:nvSpPr>
            <p:cNvPr id="28" name="Google Shape;563;p38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Google Shape;564;p38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Google Shape;565;p38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Google Shape;566;p38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" name="Google Shape;567;p38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216" name="Google Shape;216;p29"/>
          <p:cNvSpPr txBox="1">
            <a:spLocks noGrp="1"/>
          </p:cNvSpPr>
          <p:nvPr>
            <p:ph type="title"/>
          </p:nvPr>
        </p:nvSpPr>
        <p:spPr>
          <a:xfrm>
            <a:off x="3241650" y="91566"/>
            <a:ext cx="2660700" cy="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RAPPELS</a:t>
            </a:r>
            <a:br>
              <a:rPr lang="fr-FR" dirty="0" smtClean="0"/>
            </a:br>
            <a:r>
              <a:rPr lang="fr-FR" dirty="0" smtClean="0"/>
              <a:t>ET</a:t>
            </a:r>
            <a:br>
              <a:rPr lang="fr-FR" dirty="0" smtClean="0"/>
            </a:br>
            <a:r>
              <a:rPr lang="fr-FR" dirty="0" smtClean="0"/>
              <a:t>DÉFINITIONS</a:t>
            </a:r>
            <a:endParaRPr dirty="0"/>
          </a:p>
        </p:txBody>
      </p:sp>
      <p:sp>
        <p:nvSpPr>
          <p:cNvPr id="217" name="Google Shape;217;p29"/>
          <p:cNvSpPr txBox="1">
            <a:spLocks noGrp="1"/>
          </p:cNvSpPr>
          <p:nvPr>
            <p:ph type="body" idx="1"/>
          </p:nvPr>
        </p:nvSpPr>
        <p:spPr>
          <a:xfrm>
            <a:off x="1074830" y="1014375"/>
            <a:ext cx="21021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>
                <a:latin typeface="Montserrat"/>
                <a:ea typeface="Montserrat"/>
                <a:cs typeface="Montserrat"/>
                <a:sym typeface="Montserrat"/>
              </a:rPr>
              <a:t>INSTALLATION</a:t>
            </a:r>
            <a:endParaRPr sz="12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smtClean="0"/>
              <a:t>Une instance de Dataverse avec sa configuration et ses modules propres.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smtClean="0"/>
              <a:t>Exemple : Data Inra</a:t>
            </a:r>
            <a:endParaRPr sz="1200" dirty="0"/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2"/>
          </p:nvPr>
        </p:nvSpPr>
        <p:spPr>
          <a:xfrm>
            <a:off x="3513346" y="1014375"/>
            <a:ext cx="2544737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>
                <a:latin typeface="Montserrat"/>
                <a:ea typeface="Montserrat"/>
                <a:cs typeface="Montserrat"/>
                <a:sym typeface="Montserrat"/>
              </a:rPr>
              <a:t>DATASET</a:t>
            </a:r>
            <a:endParaRPr sz="12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smtClean="0"/>
              <a:t>Un dataset ou jeu de donnée</a:t>
            </a:r>
            <a:br>
              <a:rPr lang="en" sz="1200" dirty="0" smtClean="0"/>
            </a:br>
            <a:r>
              <a:rPr lang="en" sz="1200" dirty="0" smtClean="0"/>
              <a:t>est un élément de contenu comprenant d’éventuels fichiers de données accompagnés de métadonnées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smtClean="0"/>
              <a:t>Exemple : Carte des sols et légende avec leurs métadonnées</a:t>
            </a:r>
            <a:endParaRPr sz="1200"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body" idx="3"/>
          </p:nvPr>
        </p:nvSpPr>
        <p:spPr>
          <a:xfrm>
            <a:off x="6340482" y="1014375"/>
            <a:ext cx="2308217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>
                <a:latin typeface="Montserrat"/>
                <a:ea typeface="Montserrat"/>
                <a:cs typeface="Montserrat"/>
                <a:sym typeface="Montserrat"/>
              </a:rPr>
              <a:t>MOISSONNAGE</a:t>
            </a:r>
            <a:endParaRPr sz="12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200" dirty="0" smtClean="0"/>
              <a:t>Collecte de métadonnées issues d’un catalogue distant et stockage local pour y accéder plus facilement.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200" dirty="0" smtClean="0"/>
              <a:t>Exemple moissonnés : Résultats Google </a:t>
            </a:r>
            <a:r>
              <a:rPr lang="fr-FR" sz="1200" dirty="0" err="1" smtClean="0"/>
              <a:t>Search</a:t>
            </a:r>
            <a:r>
              <a:rPr lang="fr-FR" sz="1200" dirty="0" smtClean="0"/>
              <a:t> </a:t>
            </a:r>
            <a:endParaRPr sz="1200" dirty="0"/>
          </a:p>
        </p:txBody>
      </p:sp>
      <p:sp>
        <p:nvSpPr>
          <p:cNvPr id="220" name="Google Shape;220;p29"/>
          <p:cNvSpPr txBox="1">
            <a:spLocks noGrp="1"/>
          </p:cNvSpPr>
          <p:nvPr>
            <p:ph type="body" idx="1"/>
          </p:nvPr>
        </p:nvSpPr>
        <p:spPr>
          <a:xfrm>
            <a:off x="1074830" y="2824125"/>
            <a:ext cx="21021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>
                <a:latin typeface="Montserrat"/>
                <a:ea typeface="Montserrat"/>
                <a:cs typeface="Montserrat"/>
                <a:sym typeface="Montserrat"/>
              </a:rPr>
              <a:t>DATAVERSE (COLLECTION)</a:t>
            </a:r>
            <a:endParaRPr sz="1200" b="1" dirty="0" smtClean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smtClean="0"/>
              <a:t>Élément de contenu pouvant contenir des datasets ou d’autres dataverses.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smtClean="0"/>
              <a:t>Exemple : Données de l’UMR 1524</a:t>
            </a:r>
            <a:endParaRPr sz="1200" dirty="0"/>
          </a:p>
        </p:txBody>
      </p:sp>
      <p:sp>
        <p:nvSpPr>
          <p:cNvPr id="221" name="Google Shape;221;p29"/>
          <p:cNvSpPr txBox="1">
            <a:spLocks noGrp="1"/>
          </p:cNvSpPr>
          <p:nvPr>
            <p:ph type="body" idx="2"/>
          </p:nvPr>
        </p:nvSpPr>
        <p:spPr>
          <a:xfrm>
            <a:off x="3513346" y="2824125"/>
            <a:ext cx="2254971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>
                <a:latin typeface="Montserrat"/>
                <a:ea typeface="Montserrat"/>
                <a:cs typeface="Montserrat"/>
                <a:sym typeface="Montserrat"/>
              </a:rPr>
              <a:t>MÉTADONNÉES</a:t>
            </a:r>
            <a:endParaRPr sz="12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smtClean="0"/>
              <a:t>Informations accompagnant les données facilitant leur description, citation et recherche.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smtClean="0"/>
              <a:t>Exemple : Nom, Prénom de l’auteur des données</a:t>
            </a:r>
            <a:endParaRPr sz="1200" dirty="0"/>
          </a:p>
        </p:txBody>
      </p:sp>
      <p:sp>
        <p:nvSpPr>
          <p:cNvPr id="222" name="Google Shape;222;p29"/>
          <p:cNvSpPr txBox="1">
            <a:spLocks noGrp="1"/>
          </p:cNvSpPr>
          <p:nvPr>
            <p:ph type="body" idx="3"/>
          </p:nvPr>
        </p:nvSpPr>
        <p:spPr>
          <a:xfrm>
            <a:off x="6340482" y="2824125"/>
            <a:ext cx="2635878" cy="1828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>
                <a:latin typeface="Montserrat"/>
                <a:ea typeface="Montserrat"/>
                <a:cs typeface="Montserrat"/>
                <a:sym typeface="Montserrat"/>
              </a:rPr>
              <a:t>PRINCIPES FAIR</a:t>
            </a:r>
            <a:endParaRPr sz="1200" b="1" dirty="0"/>
          </a:p>
          <a:p>
            <a:pPr marL="0" lvl="0" indent="0">
              <a:buNone/>
            </a:pPr>
            <a:r>
              <a:rPr lang="fr-FR" sz="1200" dirty="0" smtClean="0"/>
              <a:t>Principes pour </a:t>
            </a:r>
            <a:r>
              <a:rPr lang="fr-FR" sz="1200" dirty="0"/>
              <a:t>le partage de </a:t>
            </a:r>
            <a:r>
              <a:rPr lang="fr-FR" sz="1200" dirty="0" smtClean="0"/>
              <a:t>données visant à rendre les données découvrables, accessibles, interopérables et réutilisables.</a:t>
            </a:r>
            <a:endParaRPr sz="1200" dirty="0" smtClean="0"/>
          </a:p>
          <a:p>
            <a:pPr marL="0" lvl="0" indent="0">
              <a:buNone/>
            </a:pPr>
            <a:r>
              <a:rPr lang="fr-FR" sz="1200" dirty="0"/>
              <a:t>Exemple </a:t>
            </a:r>
            <a:r>
              <a:rPr lang="fr-FR" sz="1200" dirty="0" smtClean="0"/>
              <a:t>: Les </a:t>
            </a:r>
            <a:r>
              <a:rPr lang="fr-FR" sz="1200" dirty="0"/>
              <a:t>données et </a:t>
            </a:r>
            <a:r>
              <a:rPr lang="fr-FR" sz="1200" dirty="0" smtClean="0"/>
              <a:t>métadonnées ont </a:t>
            </a:r>
            <a:r>
              <a:rPr lang="fr-FR" sz="1200" dirty="0"/>
              <a:t>un identifiant global unique et pérenne.</a:t>
            </a:r>
            <a:endParaRPr sz="1200" dirty="0"/>
          </a:p>
        </p:txBody>
      </p:sp>
      <p:sp>
        <p:nvSpPr>
          <p:cNvPr id="238" name="Google Shape;238;p29"/>
          <p:cNvSpPr/>
          <p:nvPr/>
        </p:nvSpPr>
        <p:spPr>
          <a:xfrm>
            <a:off x="739086" y="1244782"/>
            <a:ext cx="295002" cy="294983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9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39" name="Google Shape;239;p29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33" name="Google Shape;314;p38"/>
          <p:cNvGrpSpPr/>
          <p:nvPr/>
        </p:nvGrpSpPr>
        <p:grpSpPr>
          <a:xfrm>
            <a:off x="3250621" y="1157841"/>
            <a:ext cx="258252" cy="326610"/>
            <a:chOff x="584925" y="238125"/>
            <a:chExt cx="415200" cy="525100"/>
          </a:xfrm>
          <a:solidFill>
            <a:srgbClr val="FF9E00"/>
          </a:solidFill>
        </p:grpSpPr>
        <p:sp>
          <p:nvSpPr>
            <p:cNvPr id="34" name="Google Shape;315;p38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" name="Google Shape;316;p38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6" name="Google Shape;317;p38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7" name="Google Shape;318;p38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8" name="Google Shape;319;p38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9" name="Google Shape;320;p38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0" name="Google Shape;571;p38"/>
          <p:cNvGrpSpPr/>
          <p:nvPr/>
        </p:nvGrpSpPr>
        <p:grpSpPr>
          <a:xfrm>
            <a:off x="5938877" y="2514943"/>
            <a:ext cx="451252" cy="432860"/>
            <a:chOff x="5241175" y="4959100"/>
            <a:chExt cx="539775" cy="517775"/>
          </a:xfrm>
        </p:grpSpPr>
        <p:sp>
          <p:nvSpPr>
            <p:cNvPr id="41" name="Google Shape;572;p3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" name="Google Shape;573;p3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" name="Google Shape;574;p3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" name="Google Shape;575;p3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" name="Google Shape;576;p3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" name="Google Shape;577;p3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7" name="Google Shape;485;p38"/>
          <p:cNvGrpSpPr/>
          <p:nvPr/>
        </p:nvGrpSpPr>
        <p:grpSpPr>
          <a:xfrm>
            <a:off x="5960117" y="1175087"/>
            <a:ext cx="387637" cy="309363"/>
            <a:chOff x="1921475" y="3695200"/>
            <a:chExt cx="438400" cy="349875"/>
          </a:xfrm>
          <a:solidFill>
            <a:srgbClr val="FF9E00"/>
          </a:solidFill>
        </p:grpSpPr>
        <p:sp>
          <p:nvSpPr>
            <p:cNvPr id="48" name="Google Shape;486;p38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" name="Google Shape;487;p38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" name="Google Shape;488;p38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</p:grpSp>
      <p:sp>
        <p:nvSpPr>
          <p:cNvPr id="51" name="Google Shape;376;p38"/>
          <p:cNvSpPr/>
          <p:nvPr/>
        </p:nvSpPr>
        <p:spPr>
          <a:xfrm>
            <a:off x="3145522" y="2987473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9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2" name="Google Shape;379;p38"/>
          <p:cNvSpPr/>
          <p:nvPr/>
        </p:nvSpPr>
        <p:spPr>
          <a:xfrm>
            <a:off x="6004538" y="2955129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804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6"/>
          <p:cNvSpPr txBox="1">
            <a:spLocks noGrp="1"/>
          </p:cNvSpPr>
          <p:nvPr>
            <p:ph type="title"/>
          </p:nvPr>
        </p:nvSpPr>
        <p:spPr>
          <a:xfrm>
            <a:off x="3241650" y="91566"/>
            <a:ext cx="2660700" cy="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CRÉDITS</a:t>
            </a:r>
            <a:endParaRPr dirty="0"/>
          </a:p>
        </p:txBody>
      </p:sp>
      <p:sp>
        <p:nvSpPr>
          <p:cNvPr id="300" name="Google Shape;300;p36"/>
          <p:cNvSpPr txBox="1">
            <a:spLocks noGrp="1"/>
          </p:cNvSpPr>
          <p:nvPr>
            <p:ph type="body" idx="1"/>
          </p:nvPr>
        </p:nvSpPr>
        <p:spPr>
          <a:xfrm>
            <a:off x="925454" y="825366"/>
            <a:ext cx="7310700" cy="40438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3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</a:pPr>
            <a:r>
              <a:rPr lang="en" sz="2000" dirty="0" smtClean="0"/>
              <a:t>Partager ou réutiliser cette présentation :</a:t>
            </a:r>
          </a:p>
          <a:p>
            <a:pPr marL="114300" lvl="0" indent="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</a:pPr>
            <a:r>
              <a:rPr lang="en" sz="1800" dirty="0" smtClean="0"/>
              <a:t>	Accéder à la présentation : &lt;url&gt; + QR Code</a:t>
            </a:r>
          </a:p>
          <a:p>
            <a:pPr marL="114300" lvl="0" indent="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</a:pPr>
            <a:r>
              <a:rPr lang="en" sz="1800" dirty="0" smtClean="0"/>
              <a:t>	Présentation en </a:t>
            </a:r>
            <a:r>
              <a:rPr lang="en" sz="1800" dirty="0" smtClean="0">
                <a:hlinkClick r:id="rId3"/>
              </a:rPr>
              <a:t>CC-BY-SA 4.0</a:t>
            </a:r>
            <a:r>
              <a:rPr lang="en" sz="1800" dirty="0" smtClean="0"/>
              <a:t> (Dimitri Szabo)</a:t>
            </a:r>
          </a:p>
          <a:p>
            <a:pPr marL="114300" lvl="0" indent="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</a:pPr>
            <a:r>
              <a:rPr lang="en" sz="1800" dirty="0" smtClean="0"/>
              <a:t>	Modèle de présentation par </a:t>
            </a:r>
            <a:r>
              <a:rPr lang="en" sz="1800" u="sng" dirty="0" smtClean="0">
                <a:hlinkClick r:id="rId4"/>
              </a:rPr>
              <a:t>SlidesCarnival</a:t>
            </a:r>
            <a:endParaRPr lang="en" sz="1800" u="sng" dirty="0" smtClean="0"/>
          </a:p>
          <a:p>
            <a:pPr marL="457200" lvl="0" indent="-342900" algn="l" rtl="0">
              <a:lnSpc>
                <a:spcPct val="3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800"/>
              <a:buChar char="⊡"/>
            </a:pPr>
            <a:endParaRPr sz="1800" dirty="0"/>
          </a:p>
        </p:txBody>
      </p:sp>
      <p:sp>
        <p:nvSpPr>
          <p:cNvPr id="301" name="Google Shape;301;p36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pSp>
        <p:nvGrpSpPr>
          <p:cNvPr id="7" name="Google Shape;505;p38"/>
          <p:cNvGrpSpPr/>
          <p:nvPr/>
        </p:nvGrpSpPr>
        <p:grpSpPr>
          <a:xfrm>
            <a:off x="1052215" y="3327907"/>
            <a:ext cx="352207" cy="333836"/>
            <a:chOff x="5300400" y="3670175"/>
            <a:chExt cx="421300" cy="399325"/>
          </a:xfrm>
          <a:solidFill>
            <a:srgbClr val="FF9E00"/>
          </a:solidFill>
        </p:grpSpPr>
        <p:sp>
          <p:nvSpPr>
            <p:cNvPr id="8" name="Google Shape;506;p38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" name="Google Shape;507;p38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" name="Google Shape;508;p38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" name="Google Shape;509;p38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" name="Google Shape;510;p38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14" name="AutoShape 6" descr="RÃ©sultat de recherche d'images pour &quot;cc by sa&quot;"/>
          <p:cNvSpPr>
            <a:spLocks noChangeAspect="1" noChangeArrowheads="1"/>
          </p:cNvSpPr>
          <p:nvPr/>
        </p:nvSpPr>
        <p:spPr bwMode="auto">
          <a:xfrm>
            <a:off x="4211760" y="4172282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34" name="Picture 10" descr="RÃ©sultat de recherche d'images pour &quot;cc by sa&quot;"/>
          <p:cNvPicPr>
            <a:picLocks noChangeAspect="1" noChangeArrowheads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65" y="2796747"/>
            <a:ext cx="636905" cy="224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oogle Shape;324;p38"/>
          <p:cNvGrpSpPr/>
          <p:nvPr/>
        </p:nvGrpSpPr>
        <p:grpSpPr>
          <a:xfrm>
            <a:off x="1049774" y="2119682"/>
            <a:ext cx="355300" cy="312413"/>
            <a:chOff x="1928175" y="312600"/>
            <a:chExt cx="425000" cy="373700"/>
          </a:xfrm>
          <a:solidFill>
            <a:srgbClr val="FF9E00"/>
          </a:solidFill>
        </p:grpSpPr>
        <p:sp>
          <p:nvSpPr>
            <p:cNvPr id="23" name="Google Shape;325;p38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4" name="Google Shape;326;p38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076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ctrTitle"/>
          </p:nvPr>
        </p:nvSpPr>
        <p:spPr>
          <a:xfrm>
            <a:off x="1933200" y="2189999"/>
            <a:ext cx="527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LE PROJET</a:t>
            </a:r>
            <a:endParaRPr dirty="0"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685800" y="2505901"/>
            <a:ext cx="7772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600" i="1" dirty="0"/>
              <a:t>“Mon projet préféré ? C'est le prochain.” Frank Lloyd Wright</a:t>
            </a:r>
            <a:endParaRPr sz="1600" i="1" dirty="0"/>
          </a:p>
        </p:txBody>
      </p:sp>
      <p:sp>
        <p:nvSpPr>
          <p:cNvPr id="83" name="Google Shape;83;p15"/>
          <p:cNvSpPr txBox="1"/>
          <p:nvPr/>
        </p:nvSpPr>
        <p:spPr>
          <a:xfrm>
            <a:off x="3858675" y="528407"/>
            <a:ext cx="1426500" cy="5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24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sldNum" idx="12"/>
          </p:nvPr>
        </p:nvSpPr>
        <p:spPr>
          <a:xfrm>
            <a:off x="-125" y="4337850"/>
            <a:ext cx="9144000" cy="8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1524" y="2404274"/>
            <a:ext cx="834226" cy="8342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ctrTitle" idx="4294967295"/>
          </p:nvPr>
        </p:nvSpPr>
        <p:spPr>
          <a:xfrm>
            <a:off x="1603800" y="1536899"/>
            <a:ext cx="5936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>
                <a:solidFill>
                  <a:srgbClr val="FF9E00"/>
                </a:solidFill>
              </a:rPr>
              <a:t>LE  </a:t>
            </a:r>
            <a:r>
              <a:rPr lang="en" sz="4800" dirty="0">
                <a:solidFill>
                  <a:srgbClr val="FF9E00"/>
                </a:solidFill>
              </a:rPr>
              <a:t>CONCEPT</a:t>
            </a:r>
            <a:endParaRPr sz="4800" dirty="0">
              <a:solidFill>
                <a:srgbClr val="FF9E00"/>
              </a:solidFill>
            </a:endParaRPr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4294967295"/>
          </p:nvPr>
        </p:nvSpPr>
        <p:spPr>
          <a:xfrm>
            <a:off x="447675" y="2457450"/>
            <a:ext cx="8248650" cy="8161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2300" dirty="0">
                <a:solidFill>
                  <a:srgbClr val="CCCCCC"/>
                </a:solidFill>
              </a:rPr>
              <a:t>An </a:t>
            </a:r>
            <a:r>
              <a:rPr lang="en-US" sz="2300" b="1" dirty="0">
                <a:solidFill>
                  <a:schemeClr val="bg1">
                    <a:lumMod val="85000"/>
                  </a:schemeClr>
                </a:solidFill>
              </a:rPr>
              <a:t>open-source</a:t>
            </a:r>
            <a:r>
              <a:rPr lang="en-US" sz="2300" dirty="0">
                <a:solidFill>
                  <a:srgbClr val="CCCCCC"/>
                </a:solidFill>
              </a:rPr>
              <a:t> software to </a:t>
            </a:r>
            <a:r>
              <a:rPr lang="en-US" sz="2300" b="1" dirty="0">
                <a:solidFill>
                  <a:schemeClr val="bg1">
                    <a:lumMod val="85000"/>
                  </a:schemeClr>
                </a:solidFill>
              </a:rPr>
              <a:t>share</a:t>
            </a:r>
            <a:r>
              <a:rPr lang="en-US" sz="2300" dirty="0">
                <a:solidFill>
                  <a:srgbClr val="CCCCCC"/>
                </a:solidFill>
              </a:rPr>
              <a:t>, </a:t>
            </a:r>
            <a:r>
              <a:rPr lang="en-US" sz="2300" b="1" dirty="0">
                <a:solidFill>
                  <a:schemeClr val="bg1">
                    <a:lumMod val="85000"/>
                  </a:schemeClr>
                </a:solidFill>
              </a:rPr>
              <a:t>cite</a:t>
            </a:r>
            <a:r>
              <a:rPr lang="en-US" sz="2300" dirty="0">
                <a:solidFill>
                  <a:srgbClr val="CCCCCC"/>
                </a:solidFill>
              </a:rPr>
              <a:t>, and </a:t>
            </a:r>
            <a:r>
              <a:rPr lang="en-US" sz="2300" b="1" dirty="0">
                <a:solidFill>
                  <a:schemeClr val="bg1">
                    <a:lumMod val="85000"/>
                  </a:schemeClr>
                </a:solidFill>
              </a:rPr>
              <a:t>find data</a:t>
            </a:r>
            <a:r>
              <a:rPr lang="en-US" sz="2300" dirty="0">
                <a:solidFill>
                  <a:srgbClr val="CCCCCC"/>
                </a:solidFill>
              </a:rPr>
              <a:t>.</a:t>
            </a:r>
          </a:p>
          <a:p>
            <a:pPr marL="0" lvl="0" indent="0" algn="ctr">
              <a:buNone/>
            </a:pPr>
            <a:r>
              <a:rPr lang="en-US" sz="2300" dirty="0" smtClean="0">
                <a:solidFill>
                  <a:srgbClr val="CCCCCC"/>
                </a:solidFill>
              </a:rPr>
              <a:t>Developed at Harvard's IQSS</a:t>
            </a:r>
          </a:p>
          <a:p>
            <a:pPr marL="0" lvl="0" indent="0" algn="ctr">
              <a:buNone/>
            </a:pPr>
            <a:r>
              <a:rPr lang="en-US" sz="2300" dirty="0" smtClean="0">
                <a:solidFill>
                  <a:srgbClr val="CCCCCC"/>
                </a:solidFill>
              </a:rPr>
              <a:t>with the contribution of an </a:t>
            </a:r>
            <a:r>
              <a:rPr lang="en-US" sz="2300" b="1" dirty="0" smtClean="0">
                <a:solidFill>
                  <a:schemeClr val="bg1">
                    <a:lumMod val="85000"/>
                  </a:schemeClr>
                </a:solidFill>
              </a:rPr>
              <a:t>active and growing community</a:t>
            </a:r>
            <a:r>
              <a:rPr lang="en-US" sz="2300" dirty="0" smtClean="0">
                <a:solidFill>
                  <a:srgbClr val="CCCCCC"/>
                </a:solidFill>
              </a:rPr>
              <a:t>.</a:t>
            </a:r>
            <a:endParaRPr sz="2300" dirty="0">
              <a:solidFill>
                <a:srgbClr val="CCCCCC"/>
              </a:solidFill>
            </a:endParaRPr>
          </a:p>
        </p:txBody>
      </p:sp>
      <p:grpSp>
        <p:nvGrpSpPr>
          <p:cNvPr id="104" name="Google Shape;104;p18"/>
          <p:cNvGrpSpPr/>
          <p:nvPr/>
        </p:nvGrpSpPr>
        <p:grpSpPr>
          <a:xfrm>
            <a:off x="4233487" y="413275"/>
            <a:ext cx="677029" cy="1103729"/>
            <a:chOff x="6730350" y="2315900"/>
            <a:chExt cx="257700" cy="420100"/>
          </a:xfrm>
        </p:grpSpPr>
        <p:sp>
          <p:nvSpPr>
            <p:cNvPr id="105" name="Google Shape;105;p18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>
            <a:spLocks noGrp="1"/>
          </p:cNvSpPr>
          <p:nvPr>
            <p:ph type="ctrTitle" idx="4294967295"/>
          </p:nvPr>
        </p:nvSpPr>
        <p:spPr>
          <a:xfrm>
            <a:off x="685800" y="1105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rgbClr val="FF9E00"/>
                </a:solidFill>
              </a:rPr>
              <a:t>2006</a:t>
            </a:r>
            <a:endParaRPr sz="3000" dirty="0">
              <a:solidFill>
                <a:srgbClr val="FF9E00"/>
              </a:solidFill>
            </a:endParaRPr>
          </a:p>
        </p:txBody>
      </p:sp>
      <p:sp>
        <p:nvSpPr>
          <p:cNvPr id="191" name="Google Shape;191;p27"/>
          <p:cNvSpPr txBox="1">
            <a:spLocks noGrp="1"/>
          </p:cNvSpPr>
          <p:nvPr>
            <p:ph type="subTitle" idx="4294967295"/>
          </p:nvPr>
        </p:nvSpPr>
        <p:spPr>
          <a:xfrm>
            <a:off x="685800" y="14875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 smtClean="0"/>
              <a:t>Lancement de Dataverse</a:t>
            </a:r>
            <a:endParaRPr sz="1800" dirty="0"/>
          </a:p>
        </p:txBody>
      </p:sp>
      <p:sp>
        <p:nvSpPr>
          <p:cNvPr id="192" name="Google Shape;192;p27"/>
          <p:cNvSpPr txBox="1">
            <a:spLocks noGrp="1"/>
          </p:cNvSpPr>
          <p:nvPr>
            <p:ph type="ctrTitle" idx="4294967295"/>
          </p:nvPr>
        </p:nvSpPr>
        <p:spPr>
          <a:xfrm>
            <a:off x="685800" y="32769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rgbClr val="FF9E00"/>
                </a:solidFill>
              </a:rPr>
              <a:t>100aines</a:t>
            </a:r>
            <a:endParaRPr sz="3000" dirty="0">
              <a:solidFill>
                <a:srgbClr val="FF9E00"/>
              </a:solidFill>
            </a:endParaRPr>
          </a:p>
        </p:txBody>
      </p:sp>
      <p:sp>
        <p:nvSpPr>
          <p:cNvPr id="193" name="Google Shape;193;p27"/>
          <p:cNvSpPr txBox="1">
            <a:spLocks noGrp="1"/>
          </p:cNvSpPr>
          <p:nvPr>
            <p:ph type="subTitle" idx="4294967295"/>
          </p:nvPr>
        </p:nvSpPr>
        <p:spPr>
          <a:xfrm>
            <a:off x="685800" y="36592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 smtClean="0"/>
              <a:t>d’institutions utilisatrices</a:t>
            </a:r>
            <a:endParaRPr sz="1800" dirty="0"/>
          </a:p>
        </p:txBody>
      </p:sp>
      <p:sp>
        <p:nvSpPr>
          <p:cNvPr id="194" name="Google Shape;194;p27"/>
          <p:cNvSpPr txBox="1">
            <a:spLocks noGrp="1"/>
          </p:cNvSpPr>
          <p:nvPr>
            <p:ph type="ctrTitle" idx="4294967295"/>
          </p:nvPr>
        </p:nvSpPr>
        <p:spPr>
          <a:xfrm>
            <a:off x="685800" y="21910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rgbClr val="FF9E00"/>
                </a:solidFill>
              </a:rPr>
              <a:t>99 contributeurs</a:t>
            </a:r>
            <a:endParaRPr sz="3000" dirty="0">
              <a:solidFill>
                <a:srgbClr val="FF9E00"/>
              </a:solidFill>
            </a:endParaRPr>
          </a:p>
        </p:txBody>
      </p:sp>
      <p:grpSp>
        <p:nvGrpSpPr>
          <p:cNvPr id="196" name="Google Shape;196;p27"/>
          <p:cNvGrpSpPr/>
          <p:nvPr/>
        </p:nvGrpSpPr>
        <p:grpSpPr>
          <a:xfrm>
            <a:off x="4355034" y="428165"/>
            <a:ext cx="433931" cy="318157"/>
            <a:chOff x="3936375" y="3703750"/>
            <a:chExt cx="453050" cy="332175"/>
          </a:xfrm>
        </p:grpSpPr>
        <p:sp>
          <p:nvSpPr>
            <p:cNvPr id="197" name="Google Shape;197;p27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202" name="Google Shape;202;p27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755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3241650" y="91566"/>
            <a:ext cx="2660700" cy="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47 INSTALLATIONS</a:t>
            </a:r>
            <a:endParaRPr dirty="0"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1143000" y="838962"/>
            <a:ext cx="6858000" cy="346557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/>
          <p:nvPr/>
        </p:nvSpPr>
        <p:spPr>
          <a:xfrm>
            <a:off x="2589340" y="1420985"/>
            <a:ext cx="7020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HARVARD</a:t>
            </a:r>
            <a:endParaRPr sz="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p25"/>
          <p:cNvSpPr/>
          <p:nvPr/>
        </p:nvSpPr>
        <p:spPr>
          <a:xfrm>
            <a:off x="2663675" y="1723500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3158650" y="3048125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/>
          <p:nvPr/>
        </p:nvSpPr>
        <p:spPr>
          <a:xfrm>
            <a:off x="4549025" y="3361900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5"/>
          <p:cNvSpPr/>
          <p:nvPr/>
        </p:nvSpPr>
        <p:spPr>
          <a:xfrm>
            <a:off x="6839225" y="3563775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5"/>
          <p:cNvSpPr/>
          <p:nvPr/>
        </p:nvSpPr>
        <p:spPr>
          <a:xfrm>
            <a:off x="6384425" y="2204700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4" name="Google Shape;168;p25"/>
          <p:cNvSpPr/>
          <p:nvPr/>
        </p:nvSpPr>
        <p:spPr>
          <a:xfrm>
            <a:off x="5691058" y="2305950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71;p25"/>
          <p:cNvSpPr/>
          <p:nvPr/>
        </p:nvSpPr>
        <p:spPr>
          <a:xfrm>
            <a:off x="6194625" y="2636500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71;p25"/>
          <p:cNvSpPr/>
          <p:nvPr/>
        </p:nvSpPr>
        <p:spPr>
          <a:xfrm>
            <a:off x="2461175" y="2616462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1;p25"/>
          <p:cNvSpPr/>
          <p:nvPr/>
        </p:nvSpPr>
        <p:spPr>
          <a:xfrm>
            <a:off x="2435425" y="2986843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71;p25"/>
          <p:cNvSpPr/>
          <p:nvPr/>
        </p:nvSpPr>
        <p:spPr>
          <a:xfrm>
            <a:off x="6347025" y="2788900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71;p25"/>
          <p:cNvSpPr/>
          <p:nvPr/>
        </p:nvSpPr>
        <p:spPr>
          <a:xfrm>
            <a:off x="1997900" y="2284543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71;p25"/>
          <p:cNvSpPr/>
          <p:nvPr/>
        </p:nvSpPr>
        <p:spPr>
          <a:xfrm>
            <a:off x="1786000" y="1521000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68;p25"/>
          <p:cNvSpPr/>
          <p:nvPr/>
        </p:nvSpPr>
        <p:spPr>
          <a:xfrm>
            <a:off x="3977148" y="1803100"/>
            <a:ext cx="146900" cy="146900"/>
          </a:xfrm>
          <a:prstGeom prst="frame">
            <a:avLst>
              <a:gd name="adj1" fmla="val 27022"/>
            </a:avLst>
          </a:prstGeom>
          <a:noFill/>
          <a:ln w="1905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8;p25"/>
          <p:cNvSpPr/>
          <p:nvPr/>
        </p:nvSpPr>
        <p:spPr>
          <a:xfrm>
            <a:off x="4255498" y="1708400"/>
            <a:ext cx="146900" cy="146900"/>
          </a:xfrm>
          <a:prstGeom prst="frame">
            <a:avLst>
              <a:gd name="adj1" fmla="val 27022"/>
            </a:avLst>
          </a:prstGeom>
          <a:noFill/>
          <a:ln w="1905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68;p25"/>
          <p:cNvSpPr/>
          <p:nvPr/>
        </p:nvSpPr>
        <p:spPr>
          <a:xfrm>
            <a:off x="4161996" y="1551181"/>
            <a:ext cx="146900" cy="146900"/>
          </a:xfrm>
          <a:prstGeom prst="frame">
            <a:avLst>
              <a:gd name="adj1" fmla="val 27022"/>
            </a:avLst>
          </a:prstGeom>
          <a:noFill/>
          <a:ln w="1905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8;p25"/>
          <p:cNvSpPr/>
          <p:nvPr/>
        </p:nvSpPr>
        <p:spPr>
          <a:xfrm>
            <a:off x="4310372" y="1601570"/>
            <a:ext cx="103844" cy="103844"/>
          </a:xfrm>
          <a:prstGeom prst="frame">
            <a:avLst>
              <a:gd name="adj1" fmla="val 27022"/>
            </a:avLst>
          </a:prstGeom>
          <a:noFill/>
          <a:ln w="1905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4108598" y="1652800"/>
            <a:ext cx="202500" cy="202500"/>
          </a:xfrm>
          <a:prstGeom prst="frame">
            <a:avLst>
              <a:gd name="adj1" fmla="val 27022"/>
            </a:avLst>
          </a:prstGeom>
          <a:solidFill>
            <a:srgbClr val="DCDCDC"/>
          </a:solidFill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68;p25"/>
          <p:cNvSpPr/>
          <p:nvPr/>
        </p:nvSpPr>
        <p:spPr>
          <a:xfrm>
            <a:off x="4331184" y="1143713"/>
            <a:ext cx="202500" cy="202500"/>
          </a:xfrm>
          <a:prstGeom prst="frame">
            <a:avLst>
              <a:gd name="adj1" fmla="val 27022"/>
            </a:avLst>
          </a:prstGeom>
          <a:solidFill>
            <a:srgbClr val="DCDCDC"/>
          </a:solidFill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68;p25"/>
          <p:cNvSpPr/>
          <p:nvPr/>
        </p:nvSpPr>
        <p:spPr>
          <a:xfrm>
            <a:off x="4751525" y="1897931"/>
            <a:ext cx="202500" cy="202500"/>
          </a:xfrm>
          <a:prstGeom prst="frame">
            <a:avLst>
              <a:gd name="adj1" fmla="val 27022"/>
            </a:avLst>
          </a:prstGeom>
          <a:solidFill>
            <a:srgbClr val="DCDCDC"/>
          </a:solidFill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66;p25"/>
          <p:cNvSpPr/>
          <p:nvPr/>
        </p:nvSpPr>
        <p:spPr>
          <a:xfrm>
            <a:off x="2435425" y="2305950"/>
            <a:ext cx="202500" cy="202500"/>
          </a:xfrm>
          <a:prstGeom prst="frame">
            <a:avLst>
              <a:gd name="adj1" fmla="val 27022"/>
            </a:avLst>
          </a:prstGeom>
          <a:noFill/>
          <a:ln w="38100" cap="flat" cmpd="sng">
            <a:solidFill>
              <a:srgbClr val="FF9E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L’OUTIL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i="1" dirty="0"/>
              <a:t>“Le chemin est long du projet à la chose</a:t>
            </a:r>
            <a:r>
              <a:rPr lang="fr-FR" i="1" dirty="0" smtClean="0"/>
              <a:t>.” Molière</a:t>
            </a:r>
            <a:endParaRPr lang="fr-FR" i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5" name="Google Shape;83;p15"/>
          <p:cNvSpPr txBox="1"/>
          <p:nvPr/>
        </p:nvSpPr>
        <p:spPr>
          <a:xfrm>
            <a:off x="3858675" y="528407"/>
            <a:ext cx="1426500" cy="5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24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277" y="2577313"/>
            <a:ext cx="540359" cy="54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2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  <p:pic>
        <p:nvPicPr>
          <p:cNvPr id="2050" name="Picture 2" descr="https://i.imgur.com/NZlcLzR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" r="7477" b="6616"/>
          <a:stretch/>
        </p:blipFill>
        <p:spPr bwMode="auto">
          <a:xfrm>
            <a:off x="1051228" y="478923"/>
            <a:ext cx="7041544" cy="4214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DATAVERSE FAIT BEAUCOUP DE CHOSES…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4206900" y="4482778"/>
            <a:ext cx="4626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i="1" dirty="0"/>
              <a:t>Par </a:t>
            </a:r>
            <a:r>
              <a:rPr lang="fr-FR" sz="1000" i="1" dirty="0" err="1"/>
              <a:t>Mercè</a:t>
            </a:r>
            <a:r>
              <a:rPr lang="fr-FR" sz="1000" i="1" dirty="0"/>
              <a:t> </a:t>
            </a:r>
            <a:r>
              <a:rPr lang="fr-FR" sz="1000" i="1" dirty="0" err="1"/>
              <a:t>Crosas</a:t>
            </a:r>
            <a:r>
              <a:rPr lang="fr-FR" sz="1000" i="1" dirty="0"/>
              <a:t>, Institute for Quantitative Social Science, Harvard </a:t>
            </a:r>
            <a:r>
              <a:rPr lang="fr-FR" sz="1000" i="1" dirty="0" err="1"/>
              <a:t>University</a:t>
            </a:r>
            <a:endParaRPr lang="fr-FR" sz="1000" i="1" dirty="0"/>
          </a:p>
        </p:txBody>
      </p:sp>
    </p:spTree>
    <p:extLst>
      <p:ext uri="{BB962C8B-B14F-4D97-AF65-F5344CB8AC3E}">
        <p14:creationId xmlns:p14="http://schemas.microsoft.com/office/powerpoint/2010/main" val="1166514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>
            <a:spLocks noGrp="1"/>
          </p:cNvSpPr>
          <p:nvPr>
            <p:ph type="title"/>
          </p:nvPr>
        </p:nvSpPr>
        <p:spPr>
          <a:xfrm>
            <a:off x="3241650" y="91566"/>
            <a:ext cx="2660700" cy="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… RÉSUMONS LES CONCEPTS CLÉS</a:t>
            </a:r>
            <a:endParaRPr dirty="0"/>
          </a:p>
        </p:txBody>
      </p:sp>
      <p:sp>
        <p:nvSpPr>
          <p:cNvPr id="217" name="Google Shape;217;p29"/>
          <p:cNvSpPr txBox="1">
            <a:spLocks noGrp="1"/>
          </p:cNvSpPr>
          <p:nvPr>
            <p:ph type="body" idx="1"/>
          </p:nvPr>
        </p:nvSpPr>
        <p:spPr>
          <a:xfrm>
            <a:off x="1158650" y="1052474"/>
            <a:ext cx="2368334" cy="1557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>
                <a:latin typeface="+mj-lt"/>
                <a:ea typeface="Montserrat"/>
                <a:cs typeface="Montserrat"/>
                <a:sym typeface="Montserrat"/>
              </a:rPr>
              <a:t>STOCKAGE</a:t>
            </a:r>
            <a:endParaRPr sz="1200" b="1" dirty="0">
              <a:latin typeface="+mj-lt"/>
              <a:ea typeface="Montserrat"/>
              <a:cs typeface="Montserrat"/>
              <a:sym typeface="Montserrat"/>
            </a:endParaRP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fr-FR" sz="1100" dirty="0">
                <a:latin typeface="+mj-lt"/>
              </a:rPr>
              <a:t>T</a:t>
            </a:r>
            <a:r>
              <a:rPr lang="fr-FR" sz="1100" dirty="0" smtClean="0">
                <a:latin typeface="+mj-lt"/>
              </a:rPr>
              <a:t>ous type de données</a:t>
            </a:r>
            <a:endParaRPr lang="en" sz="1100" dirty="0" smtClean="0">
              <a:latin typeface="+mj-lt"/>
            </a:endParaRP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sz="1100" dirty="0" smtClean="0">
                <a:latin typeface="+mj-lt"/>
              </a:rPr>
              <a:t>Imports lourds par script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sz="1100" dirty="0" smtClean="0">
                <a:latin typeface="+mj-lt"/>
              </a:rPr>
              <a:t>Préservation de l’arborescence</a:t>
            </a:r>
          </a:p>
          <a:p>
            <a:pPr marL="171450" lvl="0" indent="-171450">
              <a:buFontTx/>
              <a:buChar char="-"/>
            </a:pPr>
            <a:r>
              <a:rPr lang="en" sz="1100" dirty="0" smtClean="0">
                <a:latin typeface="+mj-lt"/>
              </a:rPr>
              <a:t>Liens vers données externes</a:t>
            </a:r>
            <a:endParaRPr lang="en" sz="1100" dirty="0">
              <a:latin typeface="+mj-lt"/>
            </a:endParaRPr>
          </a:p>
          <a:p>
            <a:pPr marL="171450" lvl="0" indent="-171450">
              <a:buFontTx/>
              <a:buChar char="-"/>
            </a:pPr>
            <a:r>
              <a:rPr lang="en" sz="1100" dirty="0">
                <a:latin typeface="+mj-lt"/>
              </a:rPr>
              <a:t>Plusieurs solutions </a:t>
            </a:r>
            <a:r>
              <a:rPr lang="en" sz="1100" dirty="0" smtClean="0">
                <a:latin typeface="+mj-lt"/>
              </a:rPr>
              <a:t>techniques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 sz="1100" dirty="0">
              <a:latin typeface="+mj-lt"/>
            </a:endParaRPr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2"/>
          </p:nvPr>
        </p:nvSpPr>
        <p:spPr>
          <a:xfrm>
            <a:off x="3749567" y="1052475"/>
            <a:ext cx="21021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200" b="1" dirty="0" smtClean="0">
                <a:latin typeface="+mj-lt"/>
                <a:ea typeface="Montserrat"/>
                <a:cs typeface="Montserrat"/>
                <a:sym typeface="Montserrat"/>
              </a:rPr>
              <a:t>CITATION</a:t>
            </a:r>
            <a:endParaRPr sz="1200" b="1" dirty="0">
              <a:latin typeface="+mj-lt"/>
            </a:endParaRPr>
          </a:p>
          <a:p>
            <a:pPr marL="171450" lvl="0" indent="-171450">
              <a:buFontTx/>
              <a:buChar char="-"/>
            </a:pPr>
            <a:r>
              <a:rPr lang="en" sz="1200" dirty="0">
                <a:latin typeface="+mj-lt"/>
              </a:rPr>
              <a:t>Attribution d’un DOI</a:t>
            </a:r>
          </a:p>
          <a:p>
            <a:pPr marL="171450" lvl="0" indent="-171450">
              <a:buFontTx/>
              <a:buChar char="-"/>
            </a:pPr>
            <a:r>
              <a:rPr lang="en" sz="1200" dirty="0">
                <a:latin typeface="+mj-lt"/>
              </a:rPr>
              <a:t>Génération de la </a:t>
            </a:r>
            <a:r>
              <a:rPr lang="en" sz="1200" dirty="0" smtClean="0">
                <a:latin typeface="+mj-lt"/>
              </a:rPr>
              <a:t>citation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Widgets utilisables</a:t>
            </a:r>
            <a:endParaRPr lang="en" sz="1200" dirty="0">
              <a:latin typeface="+mj-lt"/>
            </a:endParaRPr>
          </a:p>
        </p:txBody>
      </p:sp>
      <p:sp>
        <p:nvSpPr>
          <p:cNvPr id="219" name="Google Shape;219;p29"/>
          <p:cNvSpPr txBox="1">
            <a:spLocks noGrp="1"/>
          </p:cNvSpPr>
          <p:nvPr>
            <p:ph type="body" idx="3"/>
          </p:nvPr>
        </p:nvSpPr>
        <p:spPr>
          <a:xfrm>
            <a:off x="6340483" y="1052475"/>
            <a:ext cx="21021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>
                <a:latin typeface="+mj-lt"/>
                <a:ea typeface="Montserrat"/>
                <a:cs typeface="Montserrat"/>
                <a:sym typeface="Montserrat"/>
              </a:rPr>
              <a:t>PARTAGE</a:t>
            </a:r>
            <a:endParaRPr sz="1200" b="1" dirty="0">
              <a:latin typeface="+mj-lt"/>
            </a:endParaRP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Métadonnées publiques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Gestion des licences</a:t>
            </a:r>
            <a:endParaRPr lang="en" sz="1200" dirty="0">
              <a:latin typeface="+mj-lt"/>
            </a:endParaRP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Moissonnage OAI-PMH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Guestbooks</a:t>
            </a:r>
            <a:endParaRPr lang="en" sz="1200" dirty="0">
              <a:latin typeface="+mj-lt"/>
            </a:endParaRPr>
          </a:p>
        </p:txBody>
      </p:sp>
      <p:sp>
        <p:nvSpPr>
          <p:cNvPr id="220" name="Google Shape;220;p29"/>
          <p:cNvSpPr txBox="1">
            <a:spLocks noGrp="1"/>
          </p:cNvSpPr>
          <p:nvPr>
            <p:ph type="body" idx="1"/>
          </p:nvPr>
        </p:nvSpPr>
        <p:spPr>
          <a:xfrm>
            <a:off x="1158648" y="2862224"/>
            <a:ext cx="2803751" cy="1531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>
                <a:latin typeface="+mj-lt"/>
                <a:ea typeface="Montserrat"/>
                <a:cs typeface="Montserrat"/>
                <a:sym typeface="Montserrat"/>
              </a:rPr>
              <a:t>METADONNEES</a:t>
            </a:r>
            <a:endParaRPr lang="en" sz="1200" dirty="0">
              <a:latin typeface="+mj-lt"/>
            </a:endParaRP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Description des données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Standards Internationaux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Templates pour la saisie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Ajout de nouvelles métadonnées</a:t>
            </a:r>
            <a:endParaRPr lang="en" sz="1200" dirty="0">
              <a:latin typeface="+mj-lt"/>
            </a:endParaRPr>
          </a:p>
        </p:txBody>
      </p:sp>
      <p:sp>
        <p:nvSpPr>
          <p:cNvPr id="221" name="Google Shape;221;p29"/>
          <p:cNvSpPr txBox="1">
            <a:spLocks noGrp="1"/>
          </p:cNvSpPr>
          <p:nvPr>
            <p:ph type="body" idx="2"/>
          </p:nvPr>
        </p:nvSpPr>
        <p:spPr>
          <a:xfrm>
            <a:off x="3749567" y="2862225"/>
            <a:ext cx="2468514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200" b="1" dirty="0" smtClean="0">
                <a:latin typeface="+mj-lt"/>
                <a:ea typeface="Montserrat"/>
                <a:cs typeface="Montserrat"/>
                <a:sym typeface="Montserrat"/>
              </a:rPr>
              <a:t>GESTION DES DROITS</a:t>
            </a:r>
            <a:endParaRPr lang="en" sz="1200" dirty="0">
              <a:latin typeface="+mj-lt"/>
            </a:endParaRP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Gestion fine des droits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Accès restreint possible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Gestion des embargo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Fédération d’identité</a:t>
            </a:r>
            <a:endParaRPr lang="en" sz="1200" dirty="0">
              <a:latin typeface="+mj-lt"/>
            </a:endParaRPr>
          </a:p>
        </p:txBody>
      </p:sp>
      <p:sp>
        <p:nvSpPr>
          <p:cNvPr id="222" name="Google Shape;222;p29"/>
          <p:cNvSpPr txBox="1">
            <a:spLocks noGrp="1"/>
          </p:cNvSpPr>
          <p:nvPr>
            <p:ph type="body" idx="3"/>
          </p:nvPr>
        </p:nvSpPr>
        <p:spPr>
          <a:xfrm>
            <a:off x="6340483" y="2862224"/>
            <a:ext cx="2660642" cy="20693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fr-FR" sz="1200" b="1" dirty="0">
                <a:latin typeface="+mj-lt"/>
                <a:ea typeface="Montserrat"/>
                <a:cs typeface="Montserrat"/>
                <a:sym typeface="Montserrat"/>
              </a:rPr>
              <a:t>OUTILS </a:t>
            </a:r>
            <a:r>
              <a:rPr lang="fr-FR" sz="1200" b="1" dirty="0" smtClean="0">
                <a:latin typeface="+mj-lt"/>
                <a:ea typeface="Montserrat"/>
                <a:cs typeface="Montserrat"/>
                <a:sym typeface="Montserrat"/>
              </a:rPr>
              <a:t>ADITIONNELS</a:t>
            </a:r>
            <a:endParaRPr sz="1200" b="1" dirty="0">
              <a:latin typeface="+mj-lt"/>
            </a:endParaRP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A</a:t>
            </a:r>
            <a:r>
              <a:rPr lang="fr-FR" sz="1200" dirty="0" err="1" smtClean="0">
                <a:latin typeface="+mj-lt"/>
              </a:rPr>
              <a:t>PIs</a:t>
            </a:r>
            <a:endParaRPr lang="fr-FR" sz="1200" dirty="0" smtClean="0">
              <a:latin typeface="+mj-lt"/>
            </a:endParaRPr>
          </a:p>
          <a:p>
            <a:pPr marL="0" lvl="0" indent="0">
              <a:buNone/>
            </a:pPr>
            <a:r>
              <a:rPr lang="fr-FR" sz="1050" i="1" dirty="0" smtClean="0">
                <a:latin typeface="+mj-lt"/>
              </a:rPr>
              <a:t>SPOILER ALERT :</a:t>
            </a:r>
            <a:endParaRPr lang="en" sz="1050" i="1" dirty="0">
              <a:latin typeface="+mj-lt"/>
            </a:endParaRP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Visualisation des données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Métriques</a:t>
            </a:r>
          </a:p>
          <a:p>
            <a:pPr marL="171450" lvl="0" indent="-171450">
              <a:buFontTx/>
              <a:buChar char="-"/>
            </a:pPr>
            <a:r>
              <a:rPr lang="en" sz="1200" dirty="0" smtClean="0">
                <a:latin typeface="+mj-lt"/>
              </a:rPr>
              <a:t>Et bien plus…</a:t>
            </a:r>
            <a:endParaRPr lang="en" sz="1200" dirty="0">
              <a:latin typeface="+mj-lt"/>
            </a:endParaRPr>
          </a:p>
        </p:txBody>
      </p:sp>
      <p:sp>
        <p:nvSpPr>
          <p:cNvPr id="239" name="Google Shape;239;p29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grpSp>
        <p:nvGrpSpPr>
          <p:cNvPr id="26" name="Google Shape;562;p38"/>
          <p:cNvGrpSpPr/>
          <p:nvPr/>
        </p:nvGrpSpPr>
        <p:grpSpPr>
          <a:xfrm>
            <a:off x="691609" y="1088152"/>
            <a:ext cx="459424" cy="417561"/>
            <a:chOff x="4562200" y="4968250"/>
            <a:chExt cx="549550" cy="499475"/>
          </a:xfrm>
          <a:solidFill>
            <a:srgbClr val="FF9E00"/>
          </a:solidFill>
        </p:grpSpPr>
        <p:sp>
          <p:nvSpPr>
            <p:cNvPr id="27" name="Google Shape;563;p38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Google Shape;564;p38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Google Shape;565;p38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Google Shape;566;p38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Google Shape;567;p38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39" name="Google Shape;468;p38"/>
          <p:cNvGrpSpPr/>
          <p:nvPr/>
        </p:nvGrpSpPr>
        <p:grpSpPr>
          <a:xfrm>
            <a:off x="5931733" y="2962013"/>
            <a:ext cx="427781" cy="316489"/>
            <a:chOff x="5255200" y="3006475"/>
            <a:chExt cx="511700" cy="378575"/>
          </a:xfrm>
          <a:solidFill>
            <a:srgbClr val="FF9E00"/>
          </a:solidFill>
        </p:grpSpPr>
        <p:sp>
          <p:nvSpPr>
            <p:cNvPr id="40" name="Google Shape;469;p3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" name="Google Shape;470;p3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" name="Groupe 1"/>
          <p:cNvGrpSpPr/>
          <p:nvPr/>
        </p:nvGrpSpPr>
        <p:grpSpPr>
          <a:xfrm>
            <a:off x="3421782" y="1120811"/>
            <a:ext cx="464182" cy="336908"/>
            <a:chOff x="3421782" y="1120811"/>
            <a:chExt cx="464182" cy="336908"/>
          </a:xfrm>
        </p:grpSpPr>
        <p:sp>
          <p:nvSpPr>
            <p:cNvPr id="46" name="Google Shape;446;p38"/>
            <p:cNvSpPr/>
            <p:nvPr/>
          </p:nvSpPr>
          <p:spPr>
            <a:xfrm>
              <a:off x="3421782" y="1120811"/>
              <a:ext cx="319561" cy="336908"/>
            </a:xfrm>
            <a:custGeom>
              <a:avLst/>
              <a:gdLst/>
              <a:ahLst/>
              <a:cxnLst/>
              <a:rect l="l" t="t" r="r" b="b"/>
              <a:pathLst>
                <a:path w="15290" h="16120" extrusionOk="0">
                  <a:moveTo>
                    <a:pt x="7645" y="1"/>
                  </a:moveTo>
                  <a:lnTo>
                    <a:pt x="7303" y="25"/>
                  </a:lnTo>
                  <a:lnTo>
                    <a:pt x="7010" y="98"/>
                  </a:lnTo>
                  <a:lnTo>
                    <a:pt x="6766" y="172"/>
                  </a:lnTo>
                  <a:lnTo>
                    <a:pt x="6546" y="294"/>
                  </a:lnTo>
                  <a:lnTo>
                    <a:pt x="6351" y="391"/>
                  </a:lnTo>
                  <a:lnTo>
                    <a:pt x="6204" y="538"/>
                  </a:lnTo>
                  <a:lnTo>
                    <a:pt x="6058" y="660"/>
                  </a:lnTo>
                  <a:lnTo>
                    <a:pt x="5960" y="782"/>
                  </a:lnTo>
                  <a:lnTo>
                    <a:pt x="5569" y="856"/>
                  </a:lnTo>
                  <a:lnTo>
                    <a:pt x="5203" y="978"/>
                  </a:lnTo>
                  <a:lnTo>
                    <a:pt x="4885" y="1149"/>
                  </a:lnTo>
                  <a:lnTo>
                    <a:pt x="4617" y="1320"/>
                  </a:lnTo>
                  <a:lnTo>
                    <a:pt x="4372" y="1539"/>
                  </a:lnTo>
                  <a:lnTo>
                    <a:pt x="4177" y="1759"/>
                  </a:lnTo>
                  <a:lnTo>
                    <a:pt x="4030" y="2028"/>
                  </a:lnTo>
                  <a:lnTo>
                    <a:pt x="3908" y="2296"/>
                  </a:lnTo>
                  <a:lnTo>
                    <a:pt x="3811" y="2565"/>
                  </a:lnTo>
                  <a:lnTo>
                    <a:pt x="3737" y="2834"/>
                  </a:lnTo>
                  <a:lnTo>
                    <a:pt x="3689" y="3127"/>
                  </a:lnTo>
                  <a:lnTo>
                    <a:pt x="3640" y="3420"/>
                  </a:lnTo>
                  <a:lnTo>
                    <a:pt x="3640" y="3713"/>
                  </a:lnTo>
                  <a:lnTo>
                    <a:pt x="3640" y="3982"/>
                  </a:lnTo>
                  <a:lnTo>
                    <a:pt x="3689" y="4495"/>
                  </a:lnTo>
                  <a:lnTo>
                    <a:pt x="3689" y="4519"/>
                  </a:lnTo>
                  <a:lnTo>
                    <a:pt x="3566" y="4568"/>
                  </a:lnTo>
                  <a:lnTo>
                    <a:pt x="3469" y="4666"/>
                  </a:lnTo>
                  <a:lnTo>
                    <a:pt x="3395" y="4812"/>
                  </a:lnTo>
                  <a:lnTo>
                    <a:pt x="3322" y="4983"/>
                  </a:lnTo>
                  <a:lnTo>
                    <a:pt x="3273" y="5178"/>
                  </a:lnTo>
                  <a:lnTo>
                    <a:pt x="3249" y="5398"/>
                  </a:lnTo>
                  <a:lnTo>
                    <a:pt x="3224" y="5642"/>
                  </a:lnTo>
                  <a:lnTo>
                    <a:pt x="3249" y="5887"/>
                  </a:lnTo>
                  <a:lnTo>
                    <a:pt x="3298" y="6155"/>
                  </a:lnTo>
                  <a:lnTo>
                    <a:pt x="3347" y="6400"/>
                  </a:lnTo>
                  <a:lnTo>
                    <a:pt x="3444" y="6619"/>
                  </a:lnTo>
                  <a:lnTo>
                    <a:pt x="3542" y="6790"/>
                  </a:lnTo>
                  <a:lnTo>
                    <a:pt x="3640" y="6961"/>
                  </a:lnTo>
                  <a:lnTo>
                    <a:pt x="3762" y="7059"/>
                  </a:lnTo>
                  <a:lnTo>
                    <a:pt x="3884" y="7132"/>
                  </a:lnTo>
                  <a:lnTo>
                    <a:pt x="4030" y="7132"/>
                  </a:lnTo>
                  <a:lnTo>
                    <a:pt x="4104" y="7108"/>
                  </a:lnTo>
                  <a:lnTo>
                    <a:pt x="4275" y="7523"/>
                  </a:lnTo>
                  <a:lnTo>
                    <a:pt x="4494" y="7889"/>
                  </a:lnTo>
                  <a:lnTo>
                    <a:pt x="4714" y="8256"/>
                  </a:lnTo>
                  <a:lnTo>
                    <a:pt x="4983" y="8598"/>
                  </a:lnTo>
                  <a:lnTo>
                    <a:pt x="5252" y="8891"/>
                  </a:lnTo>
                  <a:lnTo>
                    <a:pt x="5545" y="9159"/>
                  </a:lnTo>
                  <a:lnTo>
                    <a:pt x="5862" y="9404"/>
                  </a:lnTo>
                  <a:lnTo>
                    <a:pt x="6180" y="9623"/>
                  </a:lnTo>
                  <a:lnTo>
                    <a:pt x="6180" y="10698"/>
                  </a:lnTo>
                  <a:lnTo>
                    <a:pt x="5667" y="10747"/>
                  </a:lnTo>
                  <a:lnTo>
                    <a:pt x="5081" y="10845"/>
                  </a:lnTo>
                  <a:lnTo>
                    <a:pt x="4519" y="10967"/>
                  </a:lnTo>
                  <a:lnTo>
                    <a:pt x="3957" y="11089"/>
                  </a:lnTo>
                  <a:lnTo>
                    <a:pt x="3420" y="11260"/>
                  </a:lnTo>
                  <a:lnTo>
                    <a:pt x="2931" y="11455"/>
                  </a:lnTo>
                  <a:lnTo>
                    <a:pt x="2467" y="11675"/>
                  </a:lnTo>
                  <a:lnTo>
                    <a:pt x="2028" y="11919"/>
                  </a:lnTo>
                  <a:lnTo>
                    <a:pt x="1637" y="12188"/>
                  </a:lnTo>
                  <a:lnTo>
                    <a:pt x="1271" y="12456"/>
                  </a:lnTo>
                  <a:lnTo>
                    <a:pt x="953" y="12774"/>
                  </a:lnTo>
                  <a:lnTo>
                    <a:pt x="684" y="13116"/>
                  </a:lnTo>
                  <a:lnTo>
                    <a:pt x="440" y="13458"/>
                  </a:lnTo>
                  <a:lnTo>
                    <a:pt x="269" y="13849"/>
                  </a:lnTo>
                  <a:lnTo>
                    <a:pt x="123" y="14239"/>
                  </a:lnTo>
                  <a:lnTo>
                    <a:pt x="49" y="14679"/>
                  </a:lnTo>
                  <a:lnTo>
                    <a:pt x="1" y="15119"/>
                  </a:lnTo>
                  <a:lnTo>
                    <a:pt x="49" y="15167"/>
                  </a:lnTo>
                  <a:lnTo>
                    <a:pt x="245" y="15265"/>
                  </a:lnTo>
                  <a:lnTo>
                    <a:pt x="416" y="15338"/>
                  </a:lnTo>
                  <a:lnTo>
                    <a:pt x="636" y="15436"/>
                  </a:lnTo>
                  <a:lnTo>
                    <a:pt x="904" y="15534"/>
                  </a:lnTo>
                  <a:lnTo>
                    <a:pt x="1271" y="15607"/>
                  </a:lnTo>
                  <a:lnTo>
                    <a:pt x="1710" y="15705"/>
                  </a:lnTo>
                  <a:lnTo>
                    <a:pt x="2223" y="15802"/>
                  </a:lnTo>
                  <a:lnTo>
                    <a:pt x="2834" y="15876"/>
                  </a:lnTo>
                  <a:lnTo>
                    <a:pt x="3566" y="15973"/>
                  </a:lnTo>
                  <a:lnTo>
                    <a:pt x="4397" y="16022"/>
                  </a:lnTo>
                  <a:lnTo>
                    <a:pt x="5325" y="16071"/>
                  </a:lnTo>
                  <a:lnTo>
                    <a:pt x="6399" y="16096"/>
                  </a:lnTo>
                  <a:lnTo>
                    <a:pt x="7621" y="16120"/>
                  </a:lnTo>
                  <a:lnTo>
                    <a:pt x="8817" y="16096"/>
                  </a:lnTo>
                  <a:lnTo>
                    <a:pt x="9892" y="16071"/>
                  </a:lnTo>
                  <a:lnTo>
                    <a:pt x="10844" y="16022"/>
                  </a:lnTo>
                  <a:lnTo>
                    <a:pt x="11675" y="15973"/>
                  </a:lnTo>
                  <a:lnTo>
                    <a:pt x="12408" y="15876"/>
                  </a:lnTo>
                  <a:lnTo>
                    <a:pt x="13018" y="15802"/>
                  </a:lnTo>
                  <a:lnTo>
                    <a:pt x="13555" y="15705"/>
                  </a:lnTo>
                  <a:lnTo>
                    <a:pt x="13995" y="15607"/>
                  </a:lnTo>
                  <a:lnTo>
                    <a:pt x="14361" y="15534"/>
                  </a:lnTo>
                  <a:lnTo>
                    <a:pt x="14654" y="15436"/>
                  </a:lnTo>
                  <a:lnTo>
                    <a:pt x="14874" y="15338"/>
                  </a:lnTo>
                  <a:lnTo>
                    <a:pt x="15045" y="15265"/>
                  </a:lnTo>
                  <a:lnTo>
                    <a:pt x="15216" y="15167"/>
                  </a:lnTo>
                  <a:lnTo>
                    <a:pt x="15289" y="15119"/>
                  </a:lnTo>
                  <a:lnTo>
                    <a:pt x="15241" y="14655"/>
                  </a:lnTo>
                  <a:lnTo>
                    <a:pt x="15167" y="14215"/>
                  </a:lnTo>
                  <a:lnTo>
                    <a:pt x="15045" y="13800"/>
                  </a:lnTo>
                  <a:lnTo>
                    <a:pt x="14874" y="13409"/>
                  </a:lnTo>
                  <a:lnTo>
                    <a:pt x="14630" y="13043"/>
                  </a:lnTo>
                  <a:lnTo>
                    <a:pt x="14361" y="12701"/>
                  </a:lnTo>
                  <a:lnTo>
                    <a:pt x="14044" y="12408"/>
                  </a:lnTo>
                  <a:lnTo>
                    <a:pt x="13678" y="12115"/>
                  </a:lnTo>
                  <a:lnTo>
                    <a:pt x="13287" y="11846"/>
                  </a:lnTo>
                  <a:lnTo>
                    <a:pt x="12847" y="11626"/>
                  </a:lnTo>
                  <a:lnTo>
                    <a:pt x="12359" y="11406"/>
                  </a:lnTo>
                  <a:lnTo>
                    <a:pt x="11846" y="11235"/>
                  </a:lnTo>
                  <a:lnTo>
                    <a:pt x="11284" y="11064"/>
                  </a:lnTo>
                  <a:lnTo>
                    <a:pt x="10698" y="10942"/>
                  </a:lnTo>
                  <a:lnTo>
                    <a:pt x="10063" y="10820"/>
                  </a:lnTo>
                  <a:lnTo>
                    <a:pt x="9428" y="10747"/>
                  </a:lnTo>
                  <a:lnTo>
                    <a:pt x="9110" y="10722"/>
                  </a:lnTo>
                  <a:lnTo>
                    <a:pt x="9110" y="9623"/>
                  </a:lnTo>
                  <a:lnTo>
                    <a:pt x="9428" y="9404"/>
                  </a:lnTo>
                  <a:lnTo>
                    <a:pt x="9745" y="9159"/>
                  </a:lnTo>
                  <a:lnTo>
                    <a:pt x="10039" y="8891"/>
                  </a:lnTo>
                  <a:lnTo>
                    <a:pt x="10332" y="8598"/>
                  </a:lnTo>
                  <a:lnTo>
                    <a:pt x="10576" y="8256"/>
                  </a:lnTo>
                  <a:lnTo>
                    <a:pt x="10796" y="7889"/>
                  </a:lnTo>
                  <a:lnTo>
                    <a:pt x="11015" y="7523"/>
                  </a:lnTo>
                  <a:lnTo>
                    <a:pt x="11186" y="7108"/>
                  </a:lnTo>
                  <a:lnTo>
                    <a:pt x="11260" y="7132"/>
                  </a:lnTo>
                  <a:lnTo>
                    <a:pt x="11406" y="7132"/>
                  </a:lnTo>
                  <a:lnTo>
                    <a:pt x="11528" y="7059"/>
                  </a:lnTo>
                  <a:lnTo>
                    <a:pt x="11650" y="6961"/>
                  </a:lnTo>
                  <a:lnTo>
                    <a:pt x="11748" y="6790"/>
                  </a:lnTo>
                  <a:lnTo>
                    <a:pt x="11846" y="6619"/>
                  </a:lnTo>
                  <a:lnTo>
                    <a:pt x="11944" y="6400"/>
                  </a:lnTo>
                  <a:lnTo>
                    <a:pt x="11992" y="6155"/>
                  </a:lnTo>
                  <a:lnTo>
                    <a:pt x="12041" y="5887"/>
                  </a:lnTo>
                  <a:lnTo>
                    <a:pt x="12066" y="5642"/>
                  </a:lnTo>
                  <a:lnTo>
                    <a:pt x="12041" y="5398"/>
                  </a:lnTo>
                  <a:lnTo>
                    <a:pt x="12017" y="5203"/>
                  </a:lnTo>
                  <a:lnTo>
                    <a:pt x="11968" y="5007"/>
                  </a:lnTo>
                  <a:lnTo>
                    <a:pt x="11919" y="4836"/>
                  </a:lnTo>
                  <a:lnTo>
                    <a:pt x="11846" y="4690"/>
                  </a:lnTo>
                  <a:lnTo>
                    <a:pt x="11748" y="4592"/>
                  </a:lnTo>
                  <a:lnTo>
                    <a:pt x="11626" y="4519"/>
                  </a:lnTo>
                  <a:lnTo>
                    <a:pt x="11699" y="4153"/>
                  </a:lnTo>
                  <a:lnTo>
                    <a:pt x="11724" y="3811"/>
                  </a:lnTo>
                  <a:lnTo>
                    <a:pt x="11724" y="3493"/>
                  </a:lnTo>
                  <a:lnTo>
                    <a:pt x="11724" y="3200"/>
                  </a:lnTo>
                  <a:lnTo>
                    <a:pt x="11699" y="2907"/>
                  </a:lnTo>
                  <a:lnTo>
                    <a:pt x="11650" y="2638"/>
                  </a:lnTo>
                  <a:lnTo>
                    <a:pt x="11577" y="2394"/>
                  </a:lnTo>
                  <a:lnTo>
                    <a:pt x="11504" y="2150"/>
                  </a:lnTo>
                  <a:lnTo>
                    <a:pt x="11406" y="1930"/>
                  </a:lnTo>
                  <a:lnTo>
                    <a:pt x="11309" y="1710"/>
                  </a:lnTo>
                  <a:lnTo>
                    <a:pt x="11186" y="1515"/>
                  </a:lnTo>
                  <a:lnTo>
                    <a:pt x="11040" y="1344"/>
                  </a:lnTo>
                  <a:lnTo>
                    <a:pt x="10893" y="1173"/>
                  </a:lnTo>
                  <a:lnTo>
                    <a:pt x="10747" y="1026"/>
                  </a:lnTo>
                  <a:lnTo>
                    <a:pt x="10429" y="758"/>
                  </a:lnTo>
                  <a:lnTo>
                    <a:pt x="10063" y="562"/>
                  </a:lnTo>
                  <a:lnTo>
                    <a:pt x="9697" y="367"/>
                  </a:lnTo>
                  <a:lnTo>
                    <a:pt x="9330" y="245"/>
                  </a:lnTo>
                  <a:lnTo>
                    <a:pt x="8964" y="147"/>
                  </a:lnTo>
                  <a:lnTo>
                    <a:pt x="8598" y="74"/>
                  </a:lnTo>
                  <a:lnTo>
                    <a:pt x="8256" y="25"/>
                  </a:lnTo>
                  <a:lnTo>
                    <a:pt x="7938" y="1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grpSp>
          <p:nvGrpSpPr>
            <p:cNvPr id="47" name="Google Shape;397;p38"/>
            <p:cNvGrpSpPr/>
            <p:nvPr/>
          </p:nvGrpSpPr>
          <p:grpSpPr>
            <a:xfrm>
              <a:off x="3686390" y="1141887"/>
              <a:ext cx="199574" cy="199574"/>
              <a:chOff x="1922075" y="1629000"/>
              <a:chExt cx="437200" cy="437200"/>
            </a:xfrm>
            <a:solidFill>
              <a:srgbClr val="FF9E00"/>
            </a:solidFill>
          </p:grpSpPr>
          <p:sp>
            <p:nvSpPr>
              <p:cNvPr id="48" name="Google Shape;398;p38"/>
              <p:cNvSpPr/>
              <p:nvPr/>
            </p:nvSpPr>
            <p:spPr>
              <a:xfrm>
                <a:off x="2208425" y="1629000"/>
                <a:ext cx="150850" cy="150850"/>
              </a:xfrm>
              <a:custGeom>
                <a:avLst/>
                <a:gdLst/>
                <a:ahLst/>
                <a:cxnLst/>
                <a:rect l="l" t="t" r="r" b="b"/>
                <a:pathLst>
                  <a:path w="6034" h="6034" extrusionOk="0">
                    <a:moveTo>
                      <a:pt x="2004" y="1"/>
                    </a:moveTo>
                    <a:lnTo>
                      <a:pt x="1881" y="25"/>
                    </a:lnTo>
                    <a:lnTo>
                      <a:pt x="1784" y="50"/>
                    </a:lnTo>
                    <a:lnTo>
                      <a:pt x="1686" y="98"/>
                    </a:lnTo>
                    <a:lnTo>
                      <a:pt x="1588" y="172"/>
                    </a:lnTo>
                    <a:lnTo>
                      <a:pt x="1" y="1784"/>
                    </a:lnTo>
                    <a:lnTo>
                      <a:pt x="4251" y="6033"/>
                    </a:lnTo>
                    <a:lnTo>
                      <a:pt x="5862" y="4446"/>
                    </a:lnTo>
                    <a:lnTo>
                      <a:pt x="5936" y="4348"/>
                    </a:lnTo>
                    <a:lnTo>
                      <a:pt x="5985" y="4250"/>
                    </a:lnTo>
                    <a:lnTo>
                      <a:pt x="6009" y="4153"/>
                    </a:lnTo>
                    <a:lnTo>
                      <a:pt x="6033" y="4031"/>
                    </a:lnTo>
                    <a:lnTo>
                      <a:pt x="6009" y="3933"/>
                    </a:lnTo>
                    <a:lnTo>
                      <a:pt x="5985" y="3811"/>
                    </a:lnTo>
                    <a:lnTo>
                      <a:pt x="5936" y="3713"/>
                    </a:lnTo>
                    <a:lnTo>
                      <a:pt x="5862" y="3615"/>
                    </a:lnTo>
                    <a:lnTo>
                      <a:pt x="2419" y="172"/>
                    </a:lnTo>
                    <a:lnTo>
                      <a:pt x="2321" y="98"/>
                    </a:lnTo>
                    <a:lnTo>
                      <a:pt x="2223" y="50"/>
                    </a:lnTo>
                    <a:lnTo>
                      <a:pt x="2101" y="25"/>
                    </a:lnTo>
                    <a:lnTo>
                      <a:pt x="200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Google Shape;399;p38"/>
              <p:cNvSpPr/>
              <p:nvPr/>
            </p:nvSpPr>
            <p:spPr>
              <a:xfrm>
                <a:off x="1922075" y="1686400"/>
                <a:ext cx="379800" cy="379800"/>
              </a:xfrm>
              <a:custGeom>
                <a:avLst/>
                <a:gdLst/>
                <a:ahLst/>
                <a:cxnLst/>
                <a:rect l="l" t="t" r="r" b="b"/>
                <a:pathLst>
                  <a:path w="15192" h="15192" extrusionOk="0">
                    <a:moveTo>
                      <a:pt x="1100" y="10527"/>
                    </a:moveTo>
                    <a:lnTo>
                      <a:pt x="4665" y="14093"/>
                    </a:lnTo>
                    <a:lnTo>
                      <a:pt x="4616" y="14117"/>
                    </a:lnTo>
                    <a:lnTo>
                      <a:pt x="1979" y="14508"/>
                    </a:lnTo>
                    <a:lnTo>
                      <a:pt x="684" y="13213"/>
                    </a:lnTo>
                    <a:lnTo>
                      <a:pt x="1075" y="10576"/>
                    </a:lnTo>
                    <a:lnTo>
                      <a:pt x="1100" y="10527"/>
                    </a:lnTo>
                    <a:close/>
                    <a:moveTo>
                      <a:pt x="10918" y="1"/>
                    </a:moveTo>
                    <a:lnTo>
                      <a:pt x="758" y="10185"/>
                    </a:lnTo>
                    <a:lnTo>
                      <a:pt x="684" y="10258"/>
                    </a:lnTo>
                    <a:lnTo>
                      <a:pt x="636" y="10332"/>
                    </a:lnTo>
                    <a:lnTo>
                      <a:pt x="611" y="10405"/>
                    </a:lnTo>
                    <a:lnTo>
                      <a:pt x="587" y="10502"/>
                    </a:lnTo>
                    <a:lnTo>
                      <a:pt x="1" y="14532"/>
                    </a:lnTo>
                    <a:lnTo>
                      <a:pt x="1" y="14654"/>
                    </a:lnTo>
                    <a:lnTo>
                      <a:pt x="25" y="14801"/>
                    </a:lnTo>
                    <a:lnTo>
                      <a:pt x="98" y="14923"/>
                    </a:lnTo>
                    <a:lnTo>
                      <a:pt x="171" y="15021"/>
                    </a:lnTo>
                    <a:lnTo>
                      <a:pt x="269" y="15094"/>
                    </a:lnTo>
                    <a:lnTo>
                      <a:pt x="367" y="15143"/>
                    </a:lnTo>
                    <a:lnTo>
                      <a:pt x="465" y="15167"/>
                    </a:lnTo>
                    <a:lnTo>
                      <a:pt x="587" y="15192"/>
                    </a:lnTo>
                    <a:lnTo>
                      <a:pt x="660" y="15192"/>
                    </a:lnTo>
                    <a:lnTo>
                      <a:pt x="4690" y="14606"/>
                    </a:lnTo>
                    <a:lnTo>
                      <a:pt x="4861" y="14557"/>
                    </a:lnTo>
                    <a:lnTo>
                      <a:pt x="4934" y="14508"/>
                    </a:lnTo>
                    <a:lnTo>
                      <a:pt x="5007" y="14435"/>
                    </a:lnTo>
                    <a:lnTo>
                      <a:pt x="15192" y="4275"/>
                    </a:lnTo>
                    <a:lnTo>
                      <a:pt x="13970" y="3053"/>
                    </a:lnTo>
                    <a:lnTo>
                      <a:pt x="4152" y="12872"/>
                    </a:lnTo>
                    <a:lnTo>
                      <a:pt x="3810" y="12530"/>
                    </a:lnTo>
                    <a:lnTo>
                      <a:pt x="13629" y="2712"/>
                    </a:lnTo>
                    <a:lnTo>
                      <a:pt x="12481" y="1564"/>
                    </a:lnTo>
                    <a:lnTo>
                      <a:pt x="2663" y="11382"/>
                    </a:lnTo>
                    <a:lnTo>
                      <a:pt x="2321" y="11040"/>
                    </a:lnTo>
                    <a:lnTo>
                      <a:pt x="12139" y="1222"/>
                    </a:lnTo>
                    <a:lnTo>
                      <a:pt x="10918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50" name="Google Shape;476;p38"/>
          <p:cNvSpPr/>
          <p:nvPr/>
        </p:nvSpPr>
        <p:spPr>
          <a:xfrm>
            <a:off x="3456324" y="2916033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9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51" name="Google Shape;571;p38"/>
          <p:cNvGrpSpPr/>
          <p:nvPr/>
        </p:nvGrpSpPr>
        <p:grpSpPr>
          <a:xfrm>
            <a:off x="5938877" y="1173490"/>
            <a:ext cx="451252" cy="432860"/>
            <a:chOff x="5241175" y="4959100"/>
            <a:chExt cx="539775" cy="517775"/>
          </a:xfrm>
          <a:solidFill>
            <a:srgbClr val="FF9E00"/>
          </a:solidFill>
        </p:grpSpPr>
        <p:sp>
          <p:nvSpPr>
            <p:cNvPr id="52" name="Google Shape;572;p3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" name="Google Shape;573;p3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" name="Google Shape;574;p3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" name="Google Shape;575;p3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" name="Google Shape;576;p3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" name="Google Shape;577;p3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8" name="Google Shape;376;p38"/>
          <p:cNvSpPr/>
          <p:nvPr/>
        </p:nvSpPr>
        <p:spPr>
          <a:xfrm>
            <a:off x="802119" y="2970934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9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78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erdi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2834</TotalTime>
  <Words>622</Words>
  <Application>Microsoft Office PowerPoint</Application>
  <PresentationFormat>Affichage à l'écran (16:9)</PresentationFormat>
  <Paragraphs>184</Paragraphs>
  <Slides>25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5" baseType="lpstr">
      <vt:lpstr>Calibri</vt:lpstr>
      <vt:lpstr>David CLM</vt:lpstr>
      <vt:lpstr>Monserrat</vt:lpstr>
      <vt:lpstr>Montserrat</vt:lpstr>
      <vt:lpstr>Bahnschrift SemiCondensed</vt:lpstr>
      <vt:lpstr>Droid Serif</vt:lpstr>
      <vt:lpstr>Argentum Sans Medium</vt:lpstr>
      <vt:lpstr>Arial</vt:lpstr>
      <vt:lpstr>Consolas</vt:lpstr>
      <vt:lpstr>Perdita template</vt:lpstr>
      <vt:lpstr>Un aperçu de Dataverse</vt:lpstr>
      <vt:lpstr>HELLO !</vt:lpstr>
      <vt:lpstr>LE PROJET</vt:lpstr>
      <vt:lpstr>LE  CONCEPT</vt:lpstr>
      <vt:lpstr>2006</vt:lpstr>
      <vt:lpstr>47 INSTALLATIONS</vt:lpstr>
      <vt:lpstr>L’OUTIL</vt:lpstr>
      <vt:lpstr>DATAVERSE FAIT BEAUCOUP DE CHOSES…</vt:lpstr>
      <vt:lpstr>… RÉSUMONS LES CONCEPTS CLÉS</vt:lpstr>
      <vt:lpstr>JAMAIS 2 DATAVERSES SANS 3</vt:lpstr>
      <vt:lpstr>LA VIE D’UN DATASET 1/4 : AVANT LE DATASET</vt:lpstr>
      <vt:lpstr>LA VIE D’UN DATASET 2/4 : LA CRÉATION DU DATASET</vt:lpstr>
      <vt:lpstr>LA VIE D’UN DATASET 3/4 : LA PUBLICATION DU DATASET</vt:lpstr>
      <vt:lpstr>LA VIE D’UN DATASET 4/4 : APRÈS LA PUBLICATION</vt:lpstr>
      <vt:lpstr>DES DONNÉES FAIR …</vt:lpstr>
      <vt:lpstr>… DANS UN ENTREPÔT FAIR</vt:lpstr>
      <vt:lpstr>LA COMMUNAUTÉ</vt:lpstr>
      <vt:lpstr>UN DÉVELOPPEMENT COLLABORATIF…</vt:lpstr>
      <vt:lpstr>… APPORTANT DES FONTIONNALITÉS COMPLÉMENTAIRES</vt:lpstr>
      <vt:lpstr>Présentation PowerPoint</vt:lpstr>
      <vt:lpstr>Présentation PowerPoint</vt:lpstr>
      <vt:lpstr>BESOIN D’AIDE ?</vt:lpstr>
      <vt:lpstr>MERCI !</vt:lpstr>
      <vt:lpstr>RAPPELS ET DÉFINITIONS</vt:lpstr>
      <vt:lpstr>CRÉDITS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 aperçu de Dataverse</dc:title>
  <dc:creator>DOC</dc:creator>
  <cp:lastModifiedBy>Dimitri Szabo</cp:lastModifiedBy>
  <cp:revision>84</cp:revision>
  <dcterms:modified xsi:type="dcterms:W3CDTF">2019-09-12T07:59:16Z</dcterms:modified>
</cp:coreProperties>
</file>